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8" r:id="rId2"/>
    <p:sldId id="325" r:id="rId3"/>
    <p:sldId id="324" r:id="rId4"/>
    <p:sldId id="331" r:id="rId5"/>
    <p:sldId id="333" r:id="rId6"/>
    <p:sldId id="329" r:id="rId7"/>
    <p:sldId id="332" r:id="rId8"/>
    <p:sldId id="335" r:id="rId9"/>
    <p:sldId id="337" r:id="rId10"/>
    <p:sldId id="330" r:id="rId11"/>
    <p:sldId id="336" r:id="rId12"/>
    <p:sldId id="327" r:id="rId13"/>
    <p:sldId id="278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맑은 고딕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B2C"/>
    <a:srgbClr val="0432FF"/>
    <a:srgbClr val="CFDEE6"/>
    <a:srgbClr val="DEECF7"/>
    <a:srgbClr val="E8F0F4"/>
    <a:srgbClr val="DAE3F3"/>
    <a:srgbClr val="21578B"/>
    <a:srgbClr val="E6E6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{1BD7E111-0CB8-44D6-8891-C1BB2F81B7CC}">
      <p1710:readonlyRecommended xmlns:p1710="http://schemas.microsoft.com/office/powerpoint/2017/10/main" val="1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/>
      <a:tcStyle>
        <a:tcBdr/>
        <a:fill>
          <a:solidFill>
            <a:srgbClr val="E9EFF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60"/>
    <p:restoredTop sz="81845"/>
  </p:normalViewPr>
  <p:slideViewPr>
    <p:cSldViewPr snapToGrid="0" snapToObjects="1">
      <p:cViewPr varScale="1">
        <p:scale>
          <a:sx n="123" d="100"/>
          <a:sy n="123" d="100"/>
        </p:scale>
        <p:origin x="1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57" d="100"/>
          <a:sy n="57" d="100"/>
        </p:scale>
        <p:origin x="283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/Users/imjienn/Desktop/&#4355;&#4454;&#4363;&#4469;&#4368;&#4453;&#4361;&#4454;&#4538;&#4359;&#4462;&#4523;&#4361;&#4453;&#4520;.xlsx" TargetMode="External"/></Relationships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 dir="row">삥!$B$17:$D$17</cx:f>
        <cx:lvl ptCount="3" formatCode="G/표준">
          <cx:pt idx="0">0.95489999999999997</cx:pt>
          <cx:pt idx="1">0.60489999999999999</cx:pt>
          <cx:pt idx="2">0.85019999999999996</cx:pt>
        </cx:lvl>
      </cx:numDim>
    </cx:data>
    <cx:data id="1">
      <cx:numDim type="val">
        <cx:f dir="row">삥!$B$18:$D$18</cx:f>
        <cx:lvl ptCount="3" formatCode="G/표준">
          <cx:pt idx="0">0.7248</cx:pt>
          <cx:pt idx="1">0.7248</cx:pt>
          <cx:pt idx="2">0.7248</cx:pt>
        </cx:lvl>
      </cx:numDim>
    </cx:data>
  </cx:chartData>
  <cx:chart>
    <cx:title pos="t" align="ctr" overlay="0">
      <cx:tx>
        <cx:txData>
          <cx:v>상관 계수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ko-KR" alt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  <a:ea typeface="맑은 고딕" panose="020B0503020000020004" pitchFamily="34" charset="-127"/>
            </a:rPr>
            <a:t>상관 계수</a:t>
          </a:r>
        </a:p>
      </cx:txPr>
    </cx:title>
    <cx:plotArea>
      <cx:plotAreaRegion>
        <cx:series layoutId="boxWhisker" uniqueId="{DDB3C798-61B6-4643-AFC1-4B993B0577BD}">
          <cx:tx>
            <cx:txData>
              <cx:f>삥!$A$17</cx:f>
              <cx:v>훈련값</cx:v>
            </cx:txData>
          </cx:tx>
          <cx:dataId val="0"/>
          <cx:layoutPr>
            <cx:visibility meanLine="0" meanMarker="1" nonoutliers="0" outliers="1"/>
            <cx:statistics quartileMethod="exclusive"/>
          </cx:layoutPr>
        </cx:series>
        <cx:series layoutId="boxWhisker" uniqueId="{C225B9A7-D5EE-C34C-817D-A95DD1CBA0AF}">
          <cx:tx>
            <cx:txData>
              <cx:f>삥!$A$18</cx:f>
              <cx:v>데이터값</cx:v>
            </cx:txData>
          </cx:tx>
          <cx:dataId val="1"/>
          <cx:layoutPr>
            <cx:visibility meanLine="0" meanMarker="1" nonoutliers="0" outliers="1"/>
            <cx:statistics quartileMethod="exclusive"/>
          </cx:layoutPr>
        </cx:series>
      </cx:plotAreaRegion>
      <cx:axis id="0" hidden="1">
        <cx:catScaling gapWidth="1"/>
        <cx:tickLabels/>
      </cx:axis>
      <cx:axis id="1">
        <cx:valScaling max="1" min="0.5"/>
        <cx:majorGridlines/>
        <cx:tickLabels/>
      </cx:axis>
    </cx:plotArea>
  </cx:chart>
  <cx:spPr>
    <a:solidFill>
      <a:schemeClr val="bg1"/>
    </a:solidFill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0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8D8439B2-C682-B543-9731-6E9F9CABC8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18FB63-F065-574B-8274-311152AC03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DD721E-E343-5841-A19B-E698FC1979B5}" type="datetimeFigureOut">
              <a:rPr kumimoji="1" lang="x-none" altLang="en-US" smtClean="0"/>
              <a:t>2020. 10. 15.</a:t>
            </a:fld>
            <a:endParaRPr kumimoji="1" lang="x-none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52E5A84-E63B-7946-A094-479061CDEF1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FAD4EB-7F1D-B04A-A741-B8AAD5486F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EEC52E-425A-4940-9BE4-ADF00D803BF7}" type="slidenum">
              <a:rPr kumimoji="1" lang="x-none" altLang="en-US" smtClean="0"/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6029009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audio1.wav>
</file>

<file path=ppt/media/image1.png>
</file>

<file path=ppt/media/image10.png>
</file>

<file path=ppt/media/image1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101" name="Shape 10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55569701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 b="0" i="0">
        <a:latin typeface="NanumSquare" panose="020B0600000101010101" pitchFamily="34" charset="-127"/>
        <a:ea typeface="NanumSquare" panose="020B0600000101010101" pitchFamily="34" charset="-127"/>
        <a:cs typeface="+mn-cs"/>
        <a:sym typeface="맑은 고딕"/>
      </a:defRPr>
    </a:lvl1pPr>
    <a:lvl2pPr indent="228600" latinLnBrk="0">
      <a:defRPr sz="1200">
        <a:latin typeface="+mn-lt"/>
        <a:ea typeface="+mn-ea"/>
        <a:cs typeface="+mn-cs"/>
        <a:sym typeface="맑은 고딕"/>
      </a:defRPr>
    </a:lvl2pPr>
    <a:lvl3pPr indent="457200" latinLnBrk="0">
      <a:defRPr sz="1200">
        <a:latin typeface="+mn-lt"/>
        <a:ea typeface="+mn-ea"/>
        <a:cs typeface="+mn-cs"/>
        <a:sym typeface="맑은 고딕"/>
      </a:defRPr>
    </a:lvl3pPr>
    <a:lvl4pPr indent="685800" latinLnBrk="0">
      <a:defRPr sz="1200">
        <a:latin typeface="+mn-lt"/>
        <a:ea typeface="+mn-ea"/>
        <a:cs typeface="+mn-cs"/>
        <a:sym typeface="맑은 고딕"/>
      </a:defRPr>
    </a:lvl4pPr>
    <a:lvl5pPr indent="914400" latinLnBrk="0">
      <a:defRPr sz="1200">
        <a:latin typeface="+mn-lt"/>
        <a:ea typeface="+mn-ea"/>
        <a:cs typeface="+mn-cs"/>
        <a:sym typeface="맑은 고딕"/>
      </a:defRPr>
    </a:lvl5pPr>
    <a:lvl6pPr indent="1143000" latinLnBrk="0">
      <a:defRPr sz="1200">
        <a:latin typeface="+mn-lt"/>
        <a:ea typeface="+mn-ea"/>
        <a:cs typeface="+mn-cs"/>
        <a:sym typeface="맑은 고딕"/>
      </a:defRPr>
    </a:lvl6pPr>
    <a:lvl7pPr indent="1371600" latinLnBrk="0">
      <a:defRPr sz="1200">
        <a:latin typeface="+mn-lt"/>
        <a:ea typeface="+mn-ea"/>
        <a:cs typeface="+mn-cs"/>
        <a:sym typeface="맑은 고딕"/>
      </a:defRPr>
    </a:lvl7pPr>
    <a:lvl8pPr indent="1600200" latinLnBrk="0">
      <a:defRPr sz="1200">
        <a:latin typeface="+mn-lt"/>
        <a:ea typeface="+mn-ea"/>
        <a:cs typeface="+mn-cs"/>
        <a:sym typeface="맑은 고딕"/>
      </a:defRPr>
    </a:lvl8pPr>
    <a:lvl9pPr indent="1828800" latinLnBrk="0">
      <a:defRPr sz="1200">
        <a:latin typeface="+mn-lt"/>
        <a:ea typeface="+mn-ea"/>
        <a:cs typeface="+mn-cs"/>
        <a:sym typeface="맑은 고딕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안녕하세요</a:t>
            </a:r>
            <a:r>
              <a:rPr kumimoji="1" lang="ko-KR" altLang="en-US" dirty="0"/>
              <a:t> 적대적 생성 </a:t>
            </a:r>
            <a:r>
              <a:rPr kumimoji="1" lang="ko-KR" altLang="en-US" dirty="0" err="1"/>
              <a:t>딥러닝</a:t>
            </a:r>
            <a:r>
              <a:rPr kumimoji="1" lang="ko-KR" altLang="en-US" dirty="0"/>
              <a:t> 모델을 활용한 트로트 음원 작곡 수정 및 </a:t>
            </a:r>
            <a:r>
              <a:rPr kumimoji="1" lang="ko-KR" altLang="en-US" dirty="0" err="1"/>
              <a:t>보완사항</a:t>
            </a:r>
            <a:r>
              <a:rPr kumimoji="1" lang="ko-KR" altLang="en-US" dirty="0"/>
              <a:t> 발표를 맡은 임지은입니다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\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2731198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지난 발표 당시 제시해주신 의견 중 하나인 </a:t>
            </a:r>
            <a:r>
              <a:rPr kumimoji="1" lang="ko-KR" altLang="en-US" dirty="0" err="1"/>
              <a:t>로딩화면입니다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웹페이지</a:t>
            </a:r>
            <a:r>
              <a:rPr kumimoji="1" lang="ko-KR" altLang="en-US" dirty="0"/>
              <a:t> 서비스로 구현할 </a:t>
            </a:r>
            <a:r>
              <a:rPr kumimoji="1" lang="ko-KR" altLang="en-US" dirty="0" err="1"/>
              <a:t>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음원 생성 과정에서 사용자가 대기하게 된다면 사용자가 로딩 중이라는 것을 인식할 수 있도록 화면 구성을 수정하였습니다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408080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비평자의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품질으</a:t>
            </a:r>
            <a:r>
              <a:rPr kumimoji="1" lang="ko-KR" altLang="en-US" dirty="0"/>
              <a:t> 올리기 위해 고려한 방법으로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모델 </a:t>
            </a:r>
            <a:r>
              <a:rPr kumimoji="1" lang="ko-KR" altLang="en-US" dirty="0" err="1"/>
              <a:t>훈련할때</a:t>
            </a:r>
            <a:r>
              <a:rPr kumimoji="1" lang="ko-KR" altLang="en-US" dirty="0"/>
              <a:t> 사용하는 </a:t>
            </a:r>
            <a:r>
              <a:rPr kumimoji="1" lang="ko-KR" altLang="en-US" dirty="0" err="1"/>
              <a:t>파라미터들으</a:t>
            </a:r>
            <a:r>
              <a:rPr kumimoji="1" lang="ko-KR" altLang="en-US" dirty="0"/>
              <a:t> 조정하였습니다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배치 사이즈를 늘렸고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 err="1"/>
              <a:t>z_dim</a:t>
            </a:r>
            <a:r>
              <a:rPr kumimoji="1" lang="ko-KR" altLang="en-US" dirty="0"/>
              <a:t>이라고 표기한 네트워크 신경망에 들어가는 데이터들의 크기를 늘렸습니다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 err="1"/>
              <a:t>생성자와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비평자의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학습률을</a:t>
            </a:r>
            <a:r>
              <a:rPr kumimoji="1" lang="ko-KR" altLang="en-US" dirty="0"/>
              <a:t> 조정하였는데요</a:t>
            </a:r>
            <a:r>
              <a:rPr kumimoji="1" lang="en-US" altLang="ko-KR" dirty="0"/>
              <a:t>.</a:t>
            </a:r>
            <a:r>
              <a:rPr kumimoji="1" lang="ko-KR" altLang="en-US" dirty="0"/>
              <a:t> 기존 값보다 더 작은 값으로 조정하여 보다 최적의 가중치를 찾을 수 있도록 하였습니다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더불어 </a:t>
            </a:r>
            <a:r>
              <a:rPr kumimoji="1" lang="ko-KR" altLang="en-US" dirty="0" err="1"/>
              <a:t>비평자가</a:t>
            </a:r>
            <a:r>
              <a:rPr kumimoji="1" lang="ko-KR" altLang="en-US" dirty="0"/>
              <a:t> 더 강력하게 역할을 수행할 수 있도록 </a:t>
            </a:r>
            <a:r>
              <a:rPr kumimoji="1" lang="ko-KR" altLang="en-US" dirty="0" err="1"/>
              <a:t>생성자보다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비평자의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학습률을</a:t>
            </a:r>
            <a:r>
              <a:rPr kumimoji="1" lang="ko-KR" altLang="en-US" dirty="0"/>
              <a:t> 더 낮게 </a:t>
            </a:r>
            <a:r>
              <a:rPr kumimoji="1" lang="ko-KR" altLang="en-US" dirty="0" err="1"/>
              <a:t>조정하였스빈다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앞서 설명한 데이터 전처리 과정을 덧붙이자면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midi</a:t>
            </a:r>
            <a:r>
              <a:rPr kumimoji="1" lang="ko-KR" altLang="en-US" dirty="0"/>
              <a:t> 파일로 변환되었을 때 제대로 인식되지 못하는 음들이 존재합니다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보통 트로트 음원을 구성하는 </a:t>
            </a:r>
            <a:r>
              <a:rPr kumimoji="1" lang="ko-KR" altLang="en-US" dirty="0" err="1"/>
              <a:t>음ㄷ르은</a:t>
            </a:r>
            <a:r>
              <a:rPr kumimoji="1" lang="ko-KR" altLang="en-US" dirty="0"/>
              <a:t> </a:t>
            </a:r>
            <a:r>
              <a:rPr kumimoji="1" lang="en-US" altLang="ko-KR" dirty="0"/>
              <a:t>4~7</a:t>
            </a:r>
            <a:r>
              <a:rPr kumimoji="1" lang="ko-KR" altLang="en-US" dirty="0"/>
              <a:t> 옥타브 음들이 사용되기 때문에</a:t>
            </a:r>
            <a:endParaRPr kumimoji="1" lang="en-US" altLang="ko-KR" dirty="0"/>
          </a:p>
          <a:p>
            <a:r>
              <a:rPr kumimoji="1" lang="en-US" altLang="ko-Kore-KR" dirty="0"/>
              <a:t>3</a:t>
            </a:r>
            <a:r>
              <a:rPr kumimoji="1" lang="ko-KR" altLang="en-US" dirty="0"/>
              <a:t> </a:t>
            </a:r>
            <a:r>
              <a:rPr kumimoji="1" lang="ko-Kore-KR" altLang="en-US" dirty="0"/>
              <a:t>이하</a:t>
            </a:r>
            <a:r>
              <a:rPr kumimoji="1" lang="ko-KR" altLang="en-US" dirty="0"/>
              <a:t> 옥타브의 음들을 의도적으로 </a:t>
            </a:r>
            <a:r>
              <a:rPr kumimoji="1" lang="en-US" altLang="ko-KR" dirty="0"/>
              <a:t>2~3</a:t>
            </a:r>
            <a:r>
              <a:rPr kumimoji="1" lang="ko-KR" altLang="en-US" dirty="0"/>
              <a:t> 옥타브를 더하여 조정하였습니다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453452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앞서</a:t>
            </a:r>
            <a:r>
              <a:rPr kumimoji="1" lang="ko-KR" altLang="en-US" dirty="0"/>
              <a:t> 설명한 수정사항들을 통해 결과물의 품질을 올려보았습니다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해당 결과물은 앞서 검증에서 활용된 음원과 동일합니다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반복적인 리듬이 사용되고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펜타토닉</a:t>
            </a:r>
            <a:r>
              <a:rPr kumimoji="1" lang="ko-KR" altLang="en-US" dirty="0"/>
              <a:t> 스케일을 가진 결과물입니다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피아노 </a:t>
            </a:r>
            <a:r>
              <a:rPr kumimoji="1" lang="en-US" altLang="ko-KR" dirty="0"/>
              <a:t>3</a:t>
            </a:r>
            <a:r>
              <a:rPr kumimoji="1" lang="ko-KR" altLang="en-US" dirty="0"/>
              <a:t>단과 트럼펫으로 연주되는 음원 들어보겠습니다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3090304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감사합니다</a:t>
            </a:r>
            <a:r>
              <a:rPr kumimoji="1" lang="en-US" altLang="ko-Kore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16583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지난 </a:t>
            </a:r>
            <a:r>
              <a:rPr kumimoji="1" lang="ko-KR" altLang="en-US" dirty="0" err="1"/>
              <a:t>발표때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심사평</a:t>
            </a:r>
            <a:r>
              <a:rPr kumimoji="1" lang="ko-KR" altLang="en-US" dirty="0"/>
              <a:t> 위주로 </a:t>
            </a:r>
            <a:r>
              <a:rPr kumimoji="1" lang="ko-KR" altLang="en-US" dirty="0" err="1"/>
              <a:t>보완사항에</a:t>
            </a:r>
            <a:r>
              <a:rPr kumimoji="1" lang="ko-KR" altLang="en-US" dirty="0"/>
              <a:t> 대해 말씀드리고자 합니다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다음과 같이 </a:t>
            </a:r>
            <a:r>
              <a:rPr kumimoji="1" lang="ko-KR" altLang="en-US" dirty="0" err="1"/>
              <a:t>심사평을</a:t>
            </a:r>
            <a:r>
              <a:rPr kumimoji="1" lang="ko-KR" altLang="en-US" dirty="0"/>
              <a:t> 해주셨습니다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요약하자면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디스크리미네이터의</a:t>
            </a:r>
            <a:r>
              <a:rPr kumimoji="1" lang="ko-KR" altLang="en-US" dirty="0"/>
              <a:t> 정확도 검증과 학습 데이터 재구성을 통해 결과물인 트로트 음악의 질을 </a:t>
            </a:r>
            <a:r>
              <a:rPr kumimoji="1" lang="ko-KR" altLang="en-US" dirty="0" err="1"/>
              <a:t>높여야한다는</a:t>
            </a:r>
            <a:r>
              <a:rPr kumimoji="1" lang="ko-KR" altLang="en-US" dirty="0"/>
              <a:t> 의견이었습니다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재심사를 준비하면서 진행한 작품의 수정 과정에 대해 말씀드리겠습니다</a:t>
            </a:r>
            <a:r>
              <a:rPr kumimoji="1" lang="en-US" altLang="ko-KR" dirty="0"/>
              <a:t>.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16633789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우선 </a:t>
            </a:r>
            <a:r>
              <a:rPr kumimoji="1" lang="ko-KR" altLang="en-US" dirty="0" err="1"/>
              <a:t>비평자에</a:t>
            </a:r>
            <a:r>
              <a:rPr kumimoji="1" lang="ko-KR" altLang="en-US" dirty="0"/>
              <a:t> 대한 설명입니다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작품의 학습 모델은 그림처럼 </a:t>
            </a:r>
            <a:r>
              <a:rPr kumimoji="1" lang="ko-KR" altLang="en-US" dirty="0" err="1"/>
              <a:t>포워딩과정을</a:t>
            </a:r>
            <a:r>
              <a:rPr kumimoji="1" lang="ko-KR" altLang="en-US" dirty="0"/>
              <a:t> 거쳐 학습을 하게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 err="1"/>
              <a:t>비평자는</a:t>
            </a:r>
            <a:r>
              <a:rPr kumimoji="1" lang="ko-KR" altLang="en-US" dirty="0"/>
              <a:t> 진짜 데이터와 생성자가 만든 가짜 데이터를 판별하는 역할을 수행합니다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이떄</a:t>
            </a:r>
            <a:r>
              <a:rPr kumimoji="1" lang="en-US" altLang="ko-KR" dirty="0"/>
              <a:t>,</a:t>
            </a:r>
            <a:r>
              <a:rPr kumimoji="1" lang="ko-KR" altLang="en-US" dirty="0"/>
              <a:t> 데이터에 각각 라벨이 부여됩니다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진짜 데이터의 라벨은 </a:t>
            </a:r>
            <a:r>
              <a:rPr kumimoji="1" lang="en-US" altLang="ko-KR" dirty="0"/>
              <a:t>1</a:t>
            </a:r>
            <a:r>
              <a:rPr kumimoji="1" lang="ko-KR" altLang="en-US" dirty="0"/>
              <a:t>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가짜 데이터의 라벨을 </a:t>
            </a:r>
            <a:r>
              <a:rPr kumimoji="1" lang="en-US" altLang="ko-KR" dirty="0"/>
              <a:t>0</a:t>
            </a:r>
            <a:r>
              <a:rPr kumimoji="1" lang="ko-KR" altLang="en-US" dirty="0" err="1"/>
              <a:t>으로</a:t>
            </a:r>
            <a:r>
              <a:rPr kumimoji="1" lang="ko-KR" altLang="en-US" dirty="0"/>
              <a:t> 설정합니다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이후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지도 학습과 유사한 방식으로 데이터를 분류해냅니다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비평자는</a:t>
            </a:r>
            <a:r>
              <a:rPr kumimoji="1" lang="ko-KR" altLang="en-US" dirty="0"/>
              <a:t> 훈련 데이터들에서 추출한 진짜 데이터와 생성자가 생성한 가짜 데이터가 임의로 섞인 훈련 </a:t>
            </a:r>
            <a:r>
              <a:rPr kumimoji="1" lang="ko-KR" altLang="en-US" dirty="0" err="1"/>
              <a:t>데이터셋을</a:t>
            </a:r>
            <a:r>
              <a:rPr kumimoji="1" lang="ko-KR" altLang="en-US" dirty="0"/>
              <a:t> 분류하기 시작합니다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이때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비평자는</a:t>
            </a:r>
            <a:r>
              <a:rPr kumimoji="1" lang="ko-KR" altLang="en-US" dirty="0"/>
              <a:t> 판별하는 데이터에 대해 </a:t>
            </a:r>
            <a:r>
              <a:rPr kumimoji="1" lang="en-US" altLang="ko-KR" dirty="0"/>
              <a:t>0</a:t>
            </a:r>
            <a:r>
              <a:rPr kumimoji="1" lang="ko-KR" altLang="en-US" dirty="0"/>
              <a:t>과 </a:t>
            </a:r>
            <a:r>
              <a:rPr kumimoji="1" lang="en-US" altLang="ko-KR" dirty="0"/>
              <a:t>1</a:t>
            </a:r>
            <a:r>
              <a:rPr kumimoji="1" lang="ko-KR" altLang="en-US" dirty="0"/>
              <a:t> 사이의 확률 값으로 예측하게 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만약 데이터가 진짜에 가까울수록 </a:t>
            </a:r>
            <a:r>
              <a:rPr kumimoji="1" lang="en-US" altLang="ko-KR" dirty="0"/>
              <a:t>1</a:t>
            </a:r>
            <a:r>
              <a:rPr kumimoji="1" lang="ko-KR" altLang="en-US" dirty="0"/>
              <a:t>에 가까운 값이 예측됩니다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이렇게 얻은 </a:t>
            </a:r>
            <a:r>
              <a:rPr kumimoji="1" lang="ko-KR" altLang="en-US" dirty="0" err="1"/>
              <a:t>예측값과</a:t>
            </a:r>
            <a:r>
              <a:rPr kumimoji="1" lang="ko-KR" altLang="en-US" dirty="0"/>
              <a:t> 사전에 부여된 라벨 값의 차이가 손실이 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 손실을 이용하여 </a:t>
            </a:r>
            <a:r>
              <a:rPr kumimoji="1" lang="ko-KR" altLang="en-US" dirty="0" err="1"/>
              <a:t>생성자와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판별자</a:t>
            </a:r>
            <a:r>
              <a:rPr kumimoji="1" lang="ko-KR" altLang="en-US" dirty="0"/>
              <a:t> 각각이 최적의 가중치를 탐색할 수 있도록 조정됩니다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877265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dirty="0" err="1"/>
              <a:t>두번쨰</a:t>
            </a:r>
            <a:r>
              <a:rPr kumimoji="1" lang="ko-KR" altLang="en-US" sz="1200" dirty="0"/>
              <a:t> </a:t>
            </a:r>
            <a:r>
              <a:rPr kumimoji="1" lang="en-US" altLang="ko-KR" sz="1200" dirty="0"/>
              <a:t>~</a:t>
            </a:r>
            <a:r>
              <a:rPr kumimoji="1" lang="ko-KR" altLang="en-US" sz="1200" dirty="0"/>
              <a:t> 말씀드리겠습니다</a:t>
            </a:r>
            <a:r>
              <a:rPr kumimoji="1" lang="en-US" altLang="ko-KR" sz="1200" dirty="0"/>
              <a:t>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1200" dirty="0"/>
              <a:t>작품에서 사용한 모델은 적대적 생성 신경망 모델입니다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생성 모델은 데이터 생성이 주 목적입니다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그렇기에 모든 생성 모델은 고질적인 문제로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성능 평가의 객관성 문제를 갖고 있습니다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이는 생성한 이미지의 품질을 평가할 수 있는 객관적인 기준을 정하는 것이 매우 어렵기 때문입니다</a:t>
            </a:r>
            <a:r>
              <a:rPr kumimoji="1" lang="en-US" altLang="ko-KR" sz="1200" dirty="0"/>
              <a:t>.</a:t>
            </a:r>
          </a:p>
          <a:p>
            <a:endParaRPr kumimoji="1" lang="en-US" altLang="ko-KR" sz="1200" dirty="0"/>
          </a:p>
          <a:p>
            <a:endParaRPr kumimoji="1" lang="en-US" altLang="ko-KR" sz="1200" dirty="0"/>
          </a:p>
          <a:p>
            <a:r>
              <a:rPr kumimoji="1" lang="ko-KR" altLang="en-US" sz="1200" dirty="0"/>
              <a:t>그러나 이러한 문제 속에서도 평가를 위해 현재 사용되고 있는 방법에 대해 조사해보았습니다</a:t>
            </a:r>
            <a:r>
              <a:rPr kumimoji="1" lang="en-US" altLang="ko-KR" sz="1200" dirty="0"/>
              <a:t>.</a:t>
            </a:r>
          </a:p>
          <a:p>
            <a:r>
              <a:rPr kumimoji="1" lang="ko-KR" altLang="en-US" sz="1200" dirty="0"/>
              <a:t>대다수가 사람이 직접 평가하는 정성 평가를 시행하고 있습니다</a:t>
            </a:r>
            <a:r>
              <a:rPr kumimoji="1" lang="en-US" altLang="ko-KR" sz="1200" dirty="0"/>
              <a:t>.</a:t>
            </a:r>
          </a:p>
          <a:p>
            <a:r>
              <a:rPr kumimoji="1" lang="ko-KR" altLang="en-US" sz="1200" dirty="0"/>
              <a:t>예를 들면</a:t>
            </a:r>
            <a:r>
              <a:rPr kumimoji="1" lang="en-US" altLang="ko-KR" sz="1200" dirty="0"/>
              <a:t>,</a:t>
            </a:r>
            <a:r>
              <a:rPr kumimoji="1" lang="ko-KR" altLang="en-US" sz="1200" dirty="0"/>
              <a:t> 아마존 </a:t>
            </a:r>
            <a:r>
              <a:rPr kumimoji="1" lang="ko-KR" altLang="en-US" sz="1200" dirty="0" err="1"/>
              <a:t>메카니컬</a:t>
            </a:r>
            <a:r>
              <a:rPr kumimoji="1" lang="ko-KR" altLang="en-US" sz="1200" dirty="0"/>
              <a:t> </a:t>
            </a:r>
            <a:r>
              <a:rPr kumimoji="1" lang="ko-KR" altLang="en-US" sz="1200" dirty="0" err="1"/>
              <a:t>터크를</a:t>
            </a:r>
            <a:r>
              <a:rPr kumimoji="1" lang="ko-KR" altLang="en-US" sz="1200" dirty="0"/>
              <a:t> 사용하여 사람이 직접 평가하는 방식입니다</a:t>
            </a:r>
            <a:r>
              <a:rPr kumimoji="1" lang="en-US" altLang="ko-KR" sz="1200" dirty="0"/>
              <a:t>.</a:t>
            </a:r>
            <a:r>
              <a:rPr kumimoji="1" lang="ko-KR" altLang="en-US" sz="1200" dirty="0"/>
              <a:t> 이것은 매우 주관적이고 일관된 평가가 어려우며 모델의 문제점을 파악하는 것이 힘들다는 단점이 있습니다</a:t>
            </a:r>
            <a:r>
              <a:rPr kumimoji="1" lang="en-US" altLang="ko-KR" sz="1200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또한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학습된 </a:t>
            </a:r>
            <a:r>
              <a:rPr kumimoji="1" lang="ko-KR" altLang="en-US" dirty="0" err="1"/>
              <a:t>분류기를</a:t>
            </a:r>
            <a:r>
              <a:rPr kumimoji="1" lang="ko-KR" altLang="en-US" dirty="0"/>
              <a:t> 이용하는 방식이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기존 </a:t>
            </a:r>
            <a:r>
              <a:rPr kumimoji="1" lang="ko-KR" altLang="en-US" dirty="0" err="1"/>
              <a:t>뉴럴</a:t>
            </a:r>
            <a:r>
              <a:rPr kumimoji="1" lang="ko-KR" altLang="en-US" dirty="0"/>
              <a:t> 네트워크를 활용해 </a:t>
            </a:r>
            <a:r>
              <a:rPr kumimoji="1" lang="ko-KR" altLang="en-US" dirty="0" err="1"/>
              <a:t>라벨링이</a:t>
            </a:r>
            <a:r>
              <a:rPr kumimoji="1" lang="ko-KR" altLang="en-US" dirty="0"/>
              <a:t> 된 </a:t>
            </a:r>
            <a:r>
              <a:rPr kumimoji="1" lang="ko-KR" altLang="en-US" dirty="0" err="1"/>
              <a:t>데이터셋을</a:t>
            </a:r>
            <a:r>
              <a:rPr kumimoji="1" lang="ko-KR" altLang="en-US" dirty="0"/>
              <a:t> 사전에 학습시켜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해당 분류기 모델에 새롭게 </a:t>
            </a:r>
            <a:r>
              <a:rPr kumimoji="1" lang="ko-KR" altLang="en-US" dirty="0" err="1"/>
              <a:t>생서한</a:t>
            </a:r>
            <a:r>
              <a:rPr kumimoji="1" lang="ko-KR" altLang="en-US" dirty="0"/>
              <a:t> 데이터를 넣어 분류하는 것입니다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 방식은 </a:t>
            </a:r>
            <a:r>
              <a:rPr kumimoji="1" lang="ko-KR" altLang="en-US" dirty="0" err="1"/>
              <a:t>비평자가</a:t>
            </a:r>
            <a:r>
              <a:rPr kumimoji="1" lang="ko-KR" altLang="en-US" dirty="0"/>
              <a:t> 작동하는 과정과 매우 유사합니다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그렇기 </a:t>
            </a:r>
            <a:r>
              <a:rPr kumimoji="1" lang="ko-KR" altLang="en-US" dirty="0" err="1"/>
              <a:t>떄문에</a:t>
            </a:r>
            <a:r>
              <a:rPr kumimoji="1" lang="ko-KR" altLang="en-US" dirty="0"/>
              <a:t> 이미 </a:t>
            </a:r>
            <a:r>
              <a:rPr kumimoji="1" lang="ko-KR" altLang="en-US" dirty="0" err="1"/>
              <a:t>분류기가</a:t>
            </a:r>
            <a:r>
              <a:rPr kumimoji="1" lang="ko-KR" altLang="en-US" dirty="0"/>
              <a:t> 적용된다고도 볼 수 있습니다</a:t>
            </a:r>
            <a:r>
              <a:rPr kumimoji="1" lang="en-US" altLang="ko-KR" dirty="0"/>
              <a:t>.</a:t>
            </a:r>
            <a:endParaRPr kumimoji="1" lang="en-US" altLang="ko-Kore-KR" dirty="0"/>
          </a:p>
          <a:p>
            <a:endParaRPr kumimoji="1" lang="en-US" altLang="ko-Kore-KR" dirty="0"/>
          </a:p>
          <a:p>
            <a:r>
              <a:rPr kumimoji="1" lang="ko-KR" altLang="en-US" dirty="0"/>
              <a:t>참조</a:t>
            </a:r>
            <a:endParaRPr kumimoji="1" lang="en-US" altLang="ko-KR" dirty="0"/>
          </a:p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brunch.co.kr</a:t>
            </a:r>
            <a:r>
              <a:rPr kumimoji="1" lang="en" altLang="ko-Kore-KR" dirty="0"/>
              <a:t>/@</a:t>
            </a:r>
            <a:r>
              <a:rPr kumimoji="1" lang="en" altLang="ko-Kore-KR" dirty="0" err="1"/>
              <a:t>kakao</a:t>
            </a:r>
            <a:r>
              <a:rPr kumimoji="1" lang="en" altLang="ko-Kore-KR" dirty="0"/>
              <a:t>-it/162</a:t>
            </a:r>
          </a:p>
          <a:p>
            <a:r>
              <a:rPr kumimoji="1" lang="en" altLang="ko-Kore-KR" dirty="0"/>
              <a:t>https://</a:t>
            </a:r>
            <a:r>
              <a:rPr kumimoji="1" lang="en" altLang="ko-Kore-KR" dirty="0" err="1"/>
              <a:t>ratsgo.github.io</a:t>
            </a:r>
            <a:r>
              <a:rPr kumimoji="1" lang="en" altLang="ko-Kore-KR" dirty="0"/>
              <a:t>/generative%20model/2017/12/20/</a:t>
            </a:r>
            <a:r>
              <a:rPr kumimoji="1" lang="en" altLang="ko-Kore-KR" dirty="0" err="1"/>
              <a:t>gan</a:t>
            </a:r>
            <a:r>
              <a:rPr kumimoji="1" lang="en" altLang="ko-Kore-KR" dirty="0"/>
              <a:t>/</a:t>
            </a:r>
          </a:p>
          <a:p>
            <a:endParaRPr kumimoji="1" lang="en" altLang="ko-Kore-KR" dirty="0"/>
          </a:p>
          <a:p>
            <a:endParaRPr kumimoji="1" lang="en" altLang="ko-Kore-KR" dirty="0"/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307305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ore-KR" altLang="en-US" dirty="0"/>
              <a:t>그렇다면</a:t>
            </a:r>
            <a:r>
              <a:rPr kumimoji="1" lang="ko-KR" altLang="en-US" dirty="0"/>
              <a:t> 생성 모델의 성능을 어떻게 평가할 것이냐는 의문이 생깁니다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객관성을 확보하기 위해 수치를 활용한 정량적인 평가를 진행할 예정입니다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음원을 분석하여 텍스트로 변환해주는 뮤직 </a:t>
            </a:r>
            <a:r>
              <a:rPr kumimoji="1" lang="en-US" altLang="ko-KR" dirty="0"/>
              <a:t>21</a:t>
            </a:r>
            <a:r>
              <a:rPr kumimoji="1" lang="ko-KR" altLang="en-US" dirty="0"/>
              <a:t> 모듈을 사용하여 작곡된 결과물에 대해 검증해보고자 합니다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309319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평가요소로 선정할 트로트 특징을 찾기 위해 트로트 정의를 살펴보겠습니다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트로트 또는 뽕짝은 대한민국 음악 장르 중 하나로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정형화된 반복적인 리듬과 </a:t>
            </a:r>
            <a:r>
              <a:rPr kumimoji="1" lang="ko-KR" altLang="en-US" dirty="0" err="1"/>
              <a:t>펜타토닉</a:t>
            </a:r>
            <a:r>
              <a:rPr kumimoji="1" lang="ko-KR" altLang="en-US" dirty="0"/>
              <a:t> 스케일 음계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그리고</a:t>
            </a:r>
            <a:r>
              <a:rPr kumimoji="1" lang="en-US" altLang="ko-KR" dirty="0"/>
              <a:t>~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정의에서 찾을 수 있는 특징은 </a:t>
            </a:r>
            <a:endParaRPr kumimoji="1" lang="en-US" altLang="ko-KR" dirty="0"/>
          </a:p>
          <a:p>
            <a:r>
              <a:rPr kumimoji="1" lang="ko-KR" altLang="en-US" dirty="0"/>
              <a:t>반복적인 리듬과 </a:t>
            </a:r>
            <a:r>
              <a:rPr kumimoji="1" lang="ko-KR" altLang="en-US" dirty="0" err="1"/>
              <a:t>펜타토닉</a:t>
            </a:r>
            <a:r>
              <a:rPr kumimoji="1" lang="ko-KR" altLang="en-US" dirty="0"/>
              <a:t> 스케일 음계입니다</a:t>
            </a:r>
            <a:r>
              <a:rPr kumimoji="1" lang="en-US" altLang="ko-KR" dirty="0"/>
              <a:t>.</a:t>
            </a:r>
          </a:p>
          <a:p>
            <a:endParaRPr kumimoji="1" lang="en-US" altLang="ko-Kore-KR" dirty="0"/>
          </a:p>
          <a:p>
            <a:r>
              <a:rPr kumimoji="1" lang="ko-KR" altLang="en-US" dirty="0"/>
              <a:t>반복적인 리듬같은 경우는</a:t>
            </a:r>
            <a:r>
              <a:rPr kumimoji="1" lang="en-US" altLang="ko-KR" dirty="0"/>
              <a:t>,</a:t>
            </a:r>
            <a:r>
              <a:rPr kumimoji="1" lang="ko-KR" altLang="en-US" dirty="0"/>
              <a:t> 너무 다양한 종류가 있기 때문에 수치로 분석하는 것이 어렵다고 판단했습니다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 err="1"/>
              <a:t>펜타토닉</a:t>
            </a:r>
            <a:r>
              <a:rPr kumimoji="1" lang="ko-KR" altLang="en-US" dirty="0"/>
              <a:t> 스케일은 의미적으로 넓은 의미에서 다섯 음으로 이루어진 스케일이라고 하기 때문에</a:t>
            </a:r>
            <a:r>
              <a:rPr kumimoji="1" lang="en-US" altLang="ko-KR" dirty="0"/>
              <a:t>,</a:t>
            </a:r>
            <a:r>
              <a:rPr kumimoji="1" lang="ko-KR" altLang="en-US" dirty="0"/>
              <a:t> 수치로 </a:t>
            </a:r>
            <a:r>
              <a:rPr kumimoji="1" lang="ko-KR" altLang="en-US" dirty="0" err="1"/>
              <a:t>분석하는것이</a:t>
            </a:r>
            <a:r>
              <a:rPr kumimoji="1" lang="ko-KR" altLang="en-US" dirty="0"/>
              <a:t> 가능하다고 판단하여 분석 요소로 선정하였습니다</a:t>
            </a:r>
            <a:r>
              <a:rPr kumimoji="1" lang="en-US" altLang="ko-KR" dirty="0"/>
              <a:t>.</a:t>
            </a:r>
            <a:endParaRPr kumimoji="1" lang="en-US" altLang="ko-Kore-KR" dirty="0"/>
          </a:p>
        </p:txBody>
      </p:sp>
    </p:spTree>
    <p:extLst>
      <p:ext uri="{BB962C8B-B14F-4D97-AF65-F5344CB8AC3E}">
        <p14:creationId xmlns:p14="http://schemas.microsoft.com/office/powerpoint/2010/main" val="40878150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뮤즈 </a:t>
            </a:r>
            <a:r>
              <a:rPr kumimoji="1" lang="en-US" altLang="ko-KR" dirty="0"/>
              <a:t>21</a:t>
            </a:r>
            <a:r>
              <a:rPr kumimoji="1" lang="ko-KR" altLang="en-US" dirty="0"/>
              <a:t> 모듈을 통해 추출한 음계 그래프 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왼쪽 그림은 훈련 데이터 중 </a:t>
            </a:r>
            <a:r>
              <a:rPr kumimoji="1" lang="ko-KR" altLang="en-US" dirty="0" err="1"/>
              <a:t>하낭니</a:t>
            </a:r>
            <a:r>
              <a:rPr kumimoji="1" lang="ko-KR" altLang="en-US" dirty="0"/>
              <a:t> 사랑의 트위스트의 음계 그래프 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확인해보시면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에프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삐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</a:t>
            </a:r>
            <a:r>
              <a:rPr kumimoji="1" lang="en-US" altLang="ko-KR" dirty="0"/>
              <a:t>,</a:t>
            </a:r>
            <a:r>
              <a:rPr kumimoji="1" lang="ko-KR" altLang="en-US" dirty="0"/>
              <a:t> 씨</a:t>
            </a:r>
            <a:r>
              <a:rPr kumimoji="1" lang="en-US" altLang="ko-KR" dirty="0"/>
              <a:t>,</a:t>
            </a:r>
            <a:r>
              <a:rPr kumimoji="1" lang="ko-KR" altLang="en-US" dirty="0"/>
              <a:t> 지 이렇게 </a:t>
            </a:r>
            <a:r>
              <a:rPr kumimoji="1" lang="en-US" altLang="ko-KR" dirty="0"/>
              <a:t>5</a:t>
            </a:r>
            <a:r>
              <a:rPr kumimoji="1" lang="ko-KR" altLang="en-US" dirty="0"/>
              <a:t> 음계가 두드러지게 사용되고 있음을 보실 수 있습니다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오른쪽 그래프는 인공지능이 작곡한 결과물에서 추출한 그래프입니다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오른쪽 그래프 또한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에프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삐</a:t>
            </a:r>
            <a:r>
              <a:rPr kumimoji="1" lang="en-US" altLang="ko-KR" dirty="0"/>
              <a:t>,</a:t>
            </a:r>
            <a:r>
              <a:rPr kumimoji="1" lang="ko-KR" altLang="en-US" dirty="0"/>
              <a:t> 씨</a:t>
            </a:r>
            <a:r>
              <a:rPr kumimoji="1" lang="en-US" altLang="ko-KR" dirty="0"/>
              <a:t>,</a:t>
            </a:r>
            <a:r>
              <a:rPr kumimoji="1" lang="ko-KR" altLang="en-US" dirty="0"/>
              <a:t> 지</a:t>
            </a:r>
            <a:r>
              <a:rPr kumimoji="1" lang="en-US" altLang="ko-KR" dirty="0"/>
              <a:t>,</a:t>
            </a:r>
            <a:r>
              <a:rPr kumimoji="1" lang="ko-KR" altLang="en-US" dirty="0"/>
              <a:t>이와 같은 음계들이 </a:t>
            </a:r>
            <a:r>
              <a:rPr kumimoji="1" lang="ko-KR" altLang="en-US" dirty="0" err="1"/>
              <a:t>두드러짐으</a:t>
            </a:r>
            <a:r>
              <a:rPr kumimoji="1" lang="ko-KR" altLang="en-US" dirty="0"/>
              <a:t> 확인할 수 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이를 통해 트로트 요소를 충족시킨다고 판단할 수 있습니다</a:t>
            </a:r>
            <a:r>
              <a:rPr kumimoji="1"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165662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두번째 평가 요소는 상관 계수입니다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 수치 또한</a:t>
            </a:r>
            <a:r>
              <a:rPr kumimoji="1" lang="en-US" altLang="ko-KR" dirty="0"/>
              <a:t>,</a:t>
            </a:r>
            <a:r>
              <a:rPr kumimoji="1" lang="ko-KR" altLang="en-US" dirty="0"/>
              <a:t> 뮤즈</a:t>
            </a:r>
            <a:r>
              <a:rPr kumimoji="1" lang="en-US" altLang="ko-KR" dirty="0"/>
              <a:t>21</a:t>
            </a:r>
            <a:r>
              <a:rPr kumimoji="1" lang="ko-KR" altLang="en-US" dirty="0"/>
              <a:t> 모듈에서 계산할 수 있는 값 중 하나입니다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상관계수는 두 변수 사이의 연관성을 나타내는 값입니다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r>
              <a:rPr kumimoji="1" lang="en-US" altLang="ko-KR" dirty="0"/>
              <a:t>1</a:t>
            </a:r>
            <a:r>
              <a:rPr kumimoji="1" lang="ko-KR" altLang="en-US" dirty="0"/>
              <a:t>에 가까울 수록 두 변수의 관계는 연관성이 높다고 해석할 수 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음악에서는 상관계수를 통해 음들의 연관성을 표현할 수 있습니다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훈련 데이터들의 상관계수를 모두 구해보니 오른쪽 표와 같이 나옵니다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훈련데이터들의 평균 상관계수값은 </a:t>
            </a:r>
            <a:r>
              <a:rPr kumimoji="1" lang="en-US" altLang="ko-KR" dirty="0"/>
              <a:t>0.8503</a:t>
            </a:r>
            <a:r>
              <a:rPr kumimoji="1" lang="ko-KR" altLang="en-US" dirty="0"/>
              <a:t>이고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최댓값은 </a:t>
            </a:r>
            <a:r>
              <a:rPr kumimoji="1" lang="en-US" altLang="ko-KR" dirty="0"/>
              <a:t>0.9549,</a:t>
            </a:r>
            <a:r>
              <a:rPr kumimoji="1" lang="ko-KR" altLang="en-US" dirty="0"/>
              <a:t> 최소값은 </a:t>
            </a:r>
            <a:r>
              <a:rPr kumimoji="1" lang="en-US" altLang="ko-KR" dirty="0"/>
              <a:t>0.6049</a:t>
            </a:r>
            <a:r>
              <a:rPr kumimoji="1" lang="ko-KR" altLang="en-US" dirty="0"/>
              <a:t> 입니다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앞에서 분석한 결과물의 상관계수를 구해보면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0.7248</a:t>
            </a:r>
            <a:r>
              <a:rPr kumimoji="1" lang="ko-KR" altLang="en-US" dirty="0"/>
              <a:t>을 얻을 수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왼쪽 그래프에서 파란색 막대는 훈련데이터의 최대</a:t>
            </a:r>
            <a:r>
              <a:rPr kumimoji="1" lang="en-US" altLang="ko-KR" dirty="0"/>
              <a:t>,</a:t>
            </a:r>
            <a:r>
              <a:rPr kumimoji="1" lang="ko-KR" altLang="en-US" dirty="0"/>
              <a:t> 최소 값을 보여주고 있습니다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오른쪽 주황색 막대는 결과물의 값을 보여주고 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결과물의 상관계수값이 범주 안에 있음을 확인할 수 있고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음들의 연관성은 높다고 판단할 수 있습니다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0736321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세번째로 데이터 </a:t>
            </a:r>
            <a:r>
              <a:rPr kumimoji="1" lang="ko-KR" altLang="en-US" dirty="0" err="1"/>
              <a:t>구성방식입니다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 err="1"/>
              <a:t>심사평에서</a:t>
            </a:r>
            <a:r>
              <a:rPr kumimoji="1" lang="ko-KR" altLang="en-US" dirty="0"/>
              <a:t> 다양한 장르 데이터를 통해 품질을 </a:t>
            </a:r>
            <a:r>
              <a:rPr kumimoji="1" lang="ko-KR" altLang="en-US" dirty="0" err="1"/>
              <a:t>높여야한다고</a:t>
            </a:r>
            <a:r>
              <a:rPr kumimoji="1" lang="ko-KR" altLang="en-US" dirty="0"/>
              <a:t> 말씀해주셨습니다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그러나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갠은</a:t>
            </a:r>
            <a:r>
              <a:rPr kumimoji="1" lang="ko-KR" altLang="en-US" dirty="0"/>
              <a:t> 진짜 데이터로만 구성된 훈련데이터가 필요합니다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즉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다른 장르의 데이터를 주입할 필요가 없습니다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가짜 데이터의 역할을 생성 데이터가 수행하기 </a:t>
            </a:r>
            <a:r>
              <a:rPr kumimoji="1" lang="ko-KR" altLang="en-US" dirty="0" err="1"/>
              <a:t>떄문입니다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 부분에 대해서는 앞서 설명한 </a:t>
            </a:r>
            <a:r>
              <a:rPr kumimoji="1" lang="ko-KR" altLang="en-US" dirty="0" err="1"/>
              <a:t>비평자의</a:t>
            </a:r>
            <a:r>
              <a:rPr kumimoji="1" lang="ko-KR" altLang="en-US" dirty="0"/>
              <a:t> 훈련과정을 통해 보충 설명될 수 있습니다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데이터 구성을 개선하기 위해 데이터 전처리 과정을 추가하였습니다</a:t>
            </a:r>
            <a:r>
              <a:rPr kumimoji="1" lang="en-US" altLang="ko-KR" dirty="0"/>
              <a:t>.mp3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midi</a:t>
            </a:r>
            <a:r>
              <a:rPr kumimoji="1" lang="ko-KR" altLang="en-US" dirty="0"/>
              <a:t>로 변환되는 과정에서 </a:t>
            </a:r>
            <a:r>
              <a:rPr kumimoji="1" lang="ko-KR" altLang="en-US" dirty="0" err="1"/>
              <a:t>압축손실로</a:t>
            </a:r>
            <a:r>
              <a:rPr kumimoji="1" lang="ko-KR" altLang="en-US" dirty="0"/>
              <a:t> 인해 차이가 발생합니다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이 차이를 </a:t>
            </a:r>
            <a:r>
              <a:rPr kumimoji="1" lang="ko-KR" altLang="en-US" dirty="0" err="1"/>
              <a:t>보정해주기</a:t>
            </a:r>
            <a:r>
              <a:rPr kumimoji="1" lang="ko-KR" altLang="en-US" dirty="0"/>
              <a:t> 위해 의도적으로 옥타브를 </a:t>
            </a:r>
            <a:r>
              <a:rPr kumimoji="1" lang="ko-KR" altLang="en-US" dirty="0" err="1"/>
              <a:t>조절해주어야했습니다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얼마나 차이가 나는지 한번 </a:t>
            </a:r>
            <a:r>
              <a:rPr kumimoji="1" lang="ko-KR" altLang="en-US" dirty="0" err="1"/>
              <a:t>들어보겟습니다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en-US" altLang="ko-KR" dirty="0"/>
              <a:t>mp3</a:t>
            </a:r>
            <a:r>
              <a:rPr kumimoji="1" lang="ko-KR" altLang="en-US" dirty="0"/>
              <a:t>로 추출한 곡을 </a:t>
            </a:r>
            <a:r>
              <a:rPr kumimoji="1" lang="en-US" altLang="ko-KR" dirty="0"/>
              <a:t>midi</a:t>
            </a:r>
            <a:r>
              <a:rPr kumimoji="1" lang="ko-KR" altLang="en-US" dirty="0"/>
              <a:t>로 변환한 곡입니다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피아노 소리가 일부 </a:t>
            </a:r>
            <a:r>
              <a:rPr kumimoji="1" lang="ko-KR" altLang="en-US" dirty="0" err="1"/>
              <a:t>뭉개지거나</a:t>
            </a:r>
            <a:r>
              <a:rPr kumimoji="1" lang="en-US" altLang="ko-KR" dirty="0"/>
              <a:t>,</a:t>
            </a:r>
            <a:r>
              <a:rPr kumimoji="1" lang="ko-KR" altLang="en-US" dirty="0"/>
              <a:t> 급격하게 옥타브가 떨어지는 음들이 발생합니다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이를 위해 옥타브를 조절해줍니다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또한 차이가 </a:t>
            </a:r>
            <a:r>
              <a:rPr kumimoji="1" lang="ko-KR" altLang="en-US" dirty="0" err="1"/>
              <a:t>발생햇다고</a:t>
            </a:r>
            <a:r>
              <a:rPr kumimoji="1" lang="ko-KR" altLang="en-US" dirty="0"/>
              <a:t> 하지만 노래의 특징적인 면에서 크게 차이가 나지 않기 때문에 전처리 보정을 통해 보완할 수 있었습니다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  <a:p>
            <a:r>
              <a:rPr kumimoji="1" lang="ko-KR" altLang="en-US" dirty="0"/>
              <a:t>또한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후처리 과정을 추가하였습니다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인공지능으로 곡이 생성된 후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midi</a:t>
            </a:r>
            <a:r>
              <a:rPr kumimoji="1" lang="ko-KR" altLang="en-US" dirty="0"/>
              <a:t> 파일로 다운로드가 가능하기 때문에 원하는 악기로 원하는 파트를 지정할 수 있습니다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이때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악기마다 요구하는 연주 가능한 음들의 범위가 제각각 이기 </a:t>
            </a:r>
            <a:r>
              <a:rPr kumimoji="1" lang="ko-KR" altLang="en-US" dirty="0" err="1"/>
              <a:t>떄문에</a:t>
            </a:r>
            <a:r>
              <a:rPr kumimoji="1" lang="ko-KR" altLang="en-US" dirty="0"/>
              <a:t> 옥타브 범위를 조정하는 후처리 작업이 필요합니다</a:t>
            </a:r>
            <a:r>
              <a:rPr kumimoji="1" lang="en-US" altLang="ko-KR" dirty="0"/>
              <a:t>.</a:t>
            </a:r>
          </a:p>
          <a:p>
            <a:endParaRPr kumimoji="1"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159488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12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  <a:lvl2pPr marL="0" indent="457200" algn="ctr">
              <a:buSzTx/>
              <a:buFontTx/>
              <a:buNone/>
              <a:defRPr sz="24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2pPr>
            <a:lvl3pPr marL="0" indent="914400" algn="ctr">
              <a:buSzTx/>
              <a:buFontTx/>
              <a:buNone/>
              <a:defRPr sz="24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3pPr>
            <a:lvl4pPr marL="0" indent="1371600" algn="ctr">
              <a:buSzTx/>
              <a:buFontTx/>
              <a:buNone/>
              <a:defRPr sz="24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4pPr>
            <a:lvl5pPr marL="0" indent="1828800" algn="ctr">
              <a:buSzTx/>
              <a:buFontTx/>
              <a:buNone/>
              <a:defRPr sz="24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5pPr>
          </a:lstStyle>
          <a:p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첫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1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두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2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세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3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네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</p:txBody>
      </p:sp>
      <p:sp>
        <p:nvSpPr>
          <p:cNvPr id="13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0685991" y="6400413"/>
            <a:ext cx="667810" cy="276999"/>
          </a:xfrm>
          <a:prstGeom prst="rect">
            <a:avLst/>
          </a:prstGeom>
        </p:spPr>
        <p:txBody>
          <a:bodyPr/>
          <a:lstStyle>
            <a:lvl1pPr>
              <a:defRPr b="0" i="0">
                <a:ea typeface="NanumSquare" panose="020B0600000101010101" pitchFamily="34" charset="-127"/>
              </a:defRPr>
            </a:lvl1pPr>
          </a:lstStyle>
          <a:p>
            <a:fld id="{86CB4B4D-7CA3-9044-876B-883B54F8677D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제목 및 내용">
    <p:bg>
      <p:bgPr>
        <a:solidFill>
          <a:srgbClr val="CFD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21" name="본문 첫 번째 줄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  <a:lvl2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2pPr>
            <a:lvl3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3pPr>
            <a:lvl4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4pPr>
            <a:lvl5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5pPr>
          </a:lstStyle>
          <a:p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첫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1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두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2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세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3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네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</p:txBody>
      </p:sp>
      <p:sp>
        <p:nvSpPr>
          <p:cNvPr id="22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1353800" y="6354375"/>
            <a:ext cx="448198" cy="276999"/>
          </a:xfrm>
          <a:prstGeom prst="rect">
            <a:avLst/>
          </a:prstGeom>
        </p:spPr>
        <p:txBody>
          <a:bodyPr/>
          <a:lstStyle>
            <a:lvl1pPr>
              <a:defRPr b="0" i="0">
                <a:ea typeface="NanumSquare" panose="020B0600000101010101" pitchFamily="34" charset="-127"/>
              </a:defRPr>
            </a:lvl1pPr>
          </a:lstStyle>
          <a:p>
            <a:fld id="{86CB4B4D-7CA3-9044-876B-883B54F8677D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  <p:sp>
        <p:nvSpPr>
          <p:cNvPr id="5" name="직사각형">
            <a:extLst>
              <a:ext uri="{FF2B5EF4-FFF2-40B4-BE49-F238E27FC236}">
                <a16:creationId xmlns:a16="http://schemas.microsoft.com/office/drawing/2014/main" id="{3B0EC393-7B99-1B40-88C1-8AEC0AB1DB94}"/>
              </a:ext>
            </a:extLst>
          </p:cNvPr>
          <p:cNvSpPr/>
          <p:nvPr userDrawn="1"/>
        </p:nvSpPr>
        <p:spPr>
          <a:xfrm>
            <a:off x="1" y="12701"/>
            <a:ext cx="12192000" cy="838772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endParaRPr b="0" i="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30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 b="0" i="0">
                <a:solidFill>
                  <a:srgbClr val="888888"/>
                </a:solidFill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  <a:lvl2pPr marL="0" indent="457200">
              <a:buSzTx/>
              <a:buFontTx/>
              <a:buNone/>
              <a:defRPr sz="2400" b="0" i="0">
                <a:solidFill>
                  <a:srgbClr val="888888"/>
                </a:solidFill>
                <a:latin typeface="NanumSquare" panose="020B0600000101010101" pitchFamily="34" charset="-127"/>
                <a:ea typeface="NanumSquare" panose="020B0600000101010101" pitchFamily="34" charset="-127"/>
              </a:defRPr>
            </a:lvl2pPr>
            <a:lvl3pPr marL="0" indent="914400">
              <a:buSzTx/>
              <a:buFontTx/>
              <a:buNone/>
              <a:defRPr sz="2400" b="0" i="0">
                <a:solidFill>
                  <a:srgbClr val="888888"/>
                </a:solidFill>
                <a:latin typeface="NanumSquare" panose="020B0600000101010101" pitchFamily="34" charset="-127"/>
                <a:ea typeface="NanumSquare" panose="020B0600000101010101" pitchFamily="34" charset="-127"/>
              </a:defRPr>
            </a:lvl3pPr>
            <a:lvl4pPr marL="0" indent="1371600">
              <a:buSzTx/>
              <a:buFontTx/>
              <a:buNone/>
              <a:defRPr sz="2400" b="0" i="0">
                <a:solidFill>
                  <a:srgbClr val="888888"/>
                </a:solidFill>
                <a:latin typeface="NanumSquare" panose="020B0600000101010101" pitchFamily="34" charset="-127"/>
                <a:ea typeface="NanumSquare" panose="020B0600000101010101" pitchFamily="34" charset="-127"/>
              </a:defRPr>
            </a:lvl4pPr>
            <a:lvl5pPr marL="0" indent="1828800">
              <a:buSzTx/>
              <a:buFontTx/>
              <a:buNone/>
              <a:defRPr sz="2400" b="0" i="0">
                <a:solidFill>
                  <a:srgbClr val="888888"/>
                </a:solidFill>
                <a:latin typeface="NanumSquare" panose="020B0600000101010101" pitchFamily="34" charset="-127"/>
                <a:ea typeface="NanumSquare" panose="020B0600000101010101" pitchFamily="34" charset="-127"/>
              </a:defRPr>
            </a:lvl5pPr>
          </a:lstStyle>
          <a:p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첫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1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두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2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세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3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네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</p:txBody>
      </p:sp>
      <p:sp>
        <p:nvSpPr>
          <p:cNvPr id="31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0685991" y="6400413"/>
            <a:ext cx="667810" cy="276999"/>
          </a:xfrm>
          <a:prstGeom prst="rect">
            <a:avLst/>
          </a:prstGeom>
        </p:spPr>
        <p:txBody>
          <a:bodyPr/>
          <a:lstStyle>
            <a:lvl1pPr>
              <a:defRPr b="0" i="0">
                <a:ea typeface="NanumSquare" panose="020B0600000101010101" pitchFamily="34" charset="-127"/>
              </a:defRPr>
            </a:lvl1pPr>
          </a:lstStyle>
          <a:p>
            <a:fld id="{86CB4B4D-7CA3-9044-876B-883B54F8677D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39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  <a:lvl2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2pPr>
            <a:lvl3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3pPr>
            <a:lvl4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4pPr>
            <a:lvl5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5pPr>
          </a:lstStyle>
          <a:p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첫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1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두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2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세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3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네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</p:txBody>
      </p:sp>
      <p:sp>
        <p:nvSpPr>
          <p:cNvPr id="40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0685991" y="6400413"/>
            <a:ext cx="667810" cy="276999"/>
          </a:xfrm>
          <a:prstGeom prst="rect">
            <a:avLst/>
          </a:prstGeom>
        </p:spPr>
        <p:txBody>
          <a:bodyPr/>
          <a:lstStyle>
            <a:lvl1pPr>
              <a:defRPr b="0" i="0">
                <a:ea typeface="NanumSquare" panose="020B0600000101010101" pitchFamily="34" charset="-127"/>
              </a:defRPr>
            </a:lvl1pPr>
          </a:lstStyle>
          <a:p>
            <a:fld id="{86CB4B4D-7CA3-9044-876B-883B54F8677D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48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  <a:lvl2pPr marL="0" indent="457200">
              <a:buSzTx/>
              <a:buFontTx/>
              <a:buNone/>
              <a:defRPr sz="24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2pPr>
            <a:lvl3pPr marL="0" indent="914400">
              <a:buSzTx/>
              <a:buFontTx/>
              <a:buNone/>
              <a:defRPr sz="24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3pPr>
            <a:lvl4pPr marL="0" indent="1371600">
              <a:buSzTx/>
              <a:buFontTx/>
              <a:buNone/>
              <a:defRPr sz="24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4pPr>
            <a:lvl5pPr marL="0" indent="1828800">
              <a:buSzTx/>
              <a:buFontTx/>
              <a:buNone/>
              <a:defRPr sz="24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5pPr>
          </a:lstStyle>
          <a:p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첫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1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두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2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세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3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네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</p:txBody>
      </p:sp>
      <p:sp>
        <p:nvSpPr>
          <p:cNvPr id="49" name="텍스트 개체 틀 4"/>
          <p:cNvSpPr>
            <a:spLocks noGrp="1"/>
          </p:cNvSpPr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>
            <a:lvl1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</a:lstStyle>
          <a:p>
            <a:pPr marL="0" indent="0">
              <a:buSzTx/>
              <a:buFontTx/>
              <a:buNone/>
              <a:defRPr sz="2400" b="1"/>
            </a:pPr>
            <a:endParaRPr dirty="0"/>
          </a:p>
        </p:txBody>
      </p:sp>
      <p:sp>
        <p:nvSpPr>
          <p:cNvPr id="50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0685991" y="6400413"/>
            <a:ext cx="667810" cy="276999"/>
          </a:xfrm>
          <a:prstGeom prst="rect">
            <a:avLst/>
          </a:prstGeom>
        </p:spPr>
        <p:txBody>
          <a:bodyPr/>
          <a:lstStyle>
            <a:lvl1pPr>
              <a:defRPr b="0" i="0">
                <a:ea typeface="NanumSquare" panose="020B0600000101010101" pitchFamily="34" charset="-127"/>
              </a:defRPr>
            </a:lvl1pPr>
          </a:lstStyle>
          <a:p>
            <a:fld id="{86CB4B4D-7CA3-9044-876B-883B54F8677D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0685991" y="6400413"/>
            <a:ext cx="667810" cy="276999"/>
          </a:xfrm>
          <a:prstGeom prst="rect">
            <a:avLst/>
          </a:prstGeom>
        </p:spPr>
        <p:txBody>
          <a:bodyPr/>
          <a:lstStyle>
            <a:lvl1pPr>
              <a:defRPr b="0" i="0">
                <a:ea typeface="NanumSquare" panose="020B0600000101010101" pitchFamily="34" charset="-127"/>
              </a:defRPr>
            </a:lvl1pPr>
          </a:lstStyle>
          <a:p>
            <a:fld id="{86CB4B4D-7CA3-9044-876B-883B54F8677D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73" name="본문 첫 번째 줄…"/>
          <p:cNvSpPr txBox="1">
            <a:spLocks noGrp="1"/>
          </p:cNvSpPr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  <a:lvl2pPr marL="718457" indent="-261257">
              <a:defRPr sz="32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2pPr>
            <a:lvl3pPr marL="1219200" indent="-304800">
              <a:defRPr sz="32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3pPr>
            <a:lvl4pPr marL="1737360" indent="-365760">
              <a:defRPr sz="32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4pPr>
            <a:lvl5pPr marL="2194560" indent="-365760">
              <a:defRPr sz="32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5pPr>
          </a:lstStyle>
          <a:p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첫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1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두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2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세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3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네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</p:txBody>
      </p:sp>
      <p:sp>
        <p:nvSpPr>
          <p:cNvPr id="74" name="텍스트 개체 틀 3"/>
          <p:cNvSpPr>
            <a:spLocks noGrp="1"/>
          </p:cNvSpPr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</a:lstStyle>
          <a:p>
            <a:pPr marL="0" indent="0">
              <a:buSzTx/>
              <a:buFontTx/>
              <a:buNone/>
              <a:defRPr sz="1600"/>
            </a:pPr>
            <a:endParaRPr dirty="0"/>
          </a:p>
        </p:txBody>
      </p:sp>
      <p:sp>
        <p:nvSpPr>
          <p:cNvPr id="7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0685991" y="6400413"/>
            <a:ext cx="667810" cy="276999"/>
          </a:xfrm>
          <a:prstGeom prst="rect">
            <a:avLst/>
          </a:prstGeom>
        </p:spPr>
        <p:txBody>
          <a:bodyPr/>
          <a:lstStyle>
            <a:lvl1pPr>
              <a:defRPr b="0" i="0">
                <a:ea typeface="NanumSquare" panose="020B0600000101010101" pitchFamily="34" charset="-127"/>
              </a:defRPr>
            </a:lvl1pPr>
          </a:lstStyle>
          <a:p>
            <a:fld id="{86CB4B4D-7CA3-9044-876B-883B54F8677D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제목 텍스트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</a:lstStyle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83" name="그림 개체 틀 2"/>
          <p:cNvSpPr>
            <a:spLocks noGrp="1"/>
          </p:cNvSpPr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>
            <a:lvl1pPr>
              <a:defRPr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</a:lstStyle>
          <a:p>
            <a:endParaRPr dirty="0"/>
          </a:p>
        </p:txBody>
      </p:sp>
      <p:sp>
        <p:nvSpPr>
          <p:cNvPr id="84" name="본문 첫 번째 줄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1pPr>
            <a:lvl2pPr marL="0" indent="457200">
              <a:buSzTx/>
              <a:buFontTx/>
              <a:buNone/>
              <a:defRPr sz="16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2pPr>
            <a:lvl3pPr marL="0" indent="914400">
              <a:buSzTx/>
              <a:buFontTx/>
              <a:buNone/>
              <a:defRPr sz="16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3pPr>
            <a:lvl4pPr marL="0" indent="1371600">
              <a:buSzTx/>
              <a:buFontTx/>
              <a:buNone/>
              <a:defRPr sz="16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4pPr>
            <a:lvl5pPr marL="0" indent="1828800">
              <a:buSzTx/>
              <a:buFontTx/>
              <a:buNone/>
              <a:defRPr sz="1600" b="0" i="0">
                <a:latin typeface="NanumSquare" panose="020B0600000101010101" pitchFamily="34" charset="-127"/>
                <a:ea typeface="NanumSquare" panose="020B0600000101010101" pitchFamily="34" charset="-127"/>
              </a:defRPr>
            </a:lvl5pPr>
          </a:lstStyle>
          <a:p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첫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1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두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2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세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3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네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</p:txBody>
      </p:sp>
      <p:sp>
        <p:nvSpPr>
          <p:cNvPr id="85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0685991" y="6400413"/>
            <a:ext cx="667810" cy="276999"/>
          </a:xfrm>
          <a:prstGeom prst="rect">
            <a:avLst/>
          </a:prstGeom>
        </p:spPr>
        <p:txBody>
          <a:bodyPr/>
          <a:lstStyle>
            <a:lvl1pPr>
              <a:defRPr b="0" i="0">
                <a:ea typeface="NanumSquare" panose="020B0600000101010101" pitchFamily="34" charset="-127"/>
              </a:defRPr>
            </a:lvl1pPr>
          </a:lstStyle>
          <a:p>
            <a:fld id="{86CB4B4D-7CA3-9044-876B-883B54F8677D}" type="slidenum">
              <a:rPr lang="en-US" altLang="x-none" smtClean="0"/>
              <a:pPr/>
              <a:t>‹#›</a:t>
            </a:fld>
            <a:endParaRPr lang="en-US" altLang="x-none" dirty="0"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DE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rPr dirty="0" err="1"/>
              <a:t>제목</a:t>
            </a:r>
            <a:r>
              <a:rPr dirty="0"/>
              <a:t> </a:t>
            </a:r>
            <a:r>
              <a:rPr dirty="0" err="1"/>
              <a:t>텍스트</a:t>
            </a:r>
            <a:endParaRPr dirty="0"/>
          </a:p>
        </p:txBody>
      </p:sp>
      <p:sp>
        <p:nvSpPr>
          <p:cNvPr id="3" name="본문 첫 번째 줄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첫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1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두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2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세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3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네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  <a:p>
            <a:pPr lvl="4"/>
            <a:r>
              <a:rPr dirty="0" err="1"/>
              <a:t>본문</a:t>
            </a:r>
            <a:r>
              <a:rPr dirty="0"/>
              <a:t> </a:t>
            </a:r>
            <a:r>
              <a:rPr dirty="0" err="1"/>
              <a:t>다섯</a:t>
            </a:r>
            <a:r>
              <a:rPr dirty="0"/>
              <a:t> </a:t>
            </a:r>
            <a:r>
              <a:rPr dirty="0" err="1"/>
              <a:t>번째</a:t>
            </a:r>
            <a:r>
              <a:rPr dirty="0"/>
              <a:t> </a:t>
            </a:r>
            <a:r>
              <a:rPr dirty="0" err="1"/>
              <a:t>줄</a:t>
            </a:r>
            <a:endParaRPr dirty="0"/>
          </a:p>
        </p:txBody>
      </p:sp>
      <p:sp>
        <p:nvSpPr>
          <p:cNvPr id="4" name="슬라이드 번호"/>
          <p:cNvSpPr txBox="1">
            <a:spLocks noGrp="1"/>
          </p:cNvSpPr>
          <p:nvPr>
            <p:ph type="sldNum" sz="quarter" idx="2"/>
          </p:nvPr>
        </p:nvSpPr>
        <p:spPr>
          <a:xfrm>
            <a:off x="10905603" y="6400413"/>
            <a:ext cx="448198" cy="276999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 b="0" i="0" baseline="0">
                <a:solidFill>
                  <a:srgbClr val="2B2B2C"/>
                </a:solidFill>
                <a:latin typeface="10X10" panose="02000300000000000000" pitchFamily="2" charset="-127"/>
                <a:ea typeface="NanumSquare" panose="020B0600000101010101" pitchFamily="34" charset="-127"/>
              </a:defRPr>
            </a:lvl1pPr>
          </a:lstStyle>
          <a:p>
            <a:fld id="{86CB4B4D-7CA3-9044-876B-883B54F8677D}" type="slidenum">
              <a:rPr lang="en-US" altLang="x-none" smtClean="0"/>
              <a:pPr/>
              <a:t>‹#›</a:t>
            </a:fld>
            <a:endParaRPr lang="x-none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</p:sldLayoutIdLst>
  <p:transition spd="med"/>
  <p:hf hdr="0" ftr="0" dt="0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NanumSquare" panose="020B0600000101010101" pitchFamily="34" charset="-127"/>
          <a:ea typeface="NanumSquare" panose="020B0600000101010101" pitchFamily="34" charset="-127"/>
          <a:cs typeface="+mn-cs"/>
          <a:sym typeface="맑은 고딕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anumSquare" panose="020B0600000101010101" pitchFamily="34" charset="-127"/>
          <a:ea typeface="NanumSquare" panose="020B0600000101010101" pitchFamily="34" charset="-127"/>
          <a:cs typeface="+mn-cs"/>
          <a:sym typeface="맑은 고딕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anumSquare" panose="020B0600000101010101" pitchFamily="34" charset="-127"/>
          <a:ea typeface="NanumSquare" panose="020B0600000101010101" pitchFamily="34" charset="-127"/>
          <a:cs typeface="+mn-cs"/>
          <a:sym typeface="맑은 고딕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anumSquare" panose="020B0600000101010101" pitchFamily="34" charset="-127"/>
          <a:ea typeface="NanumSquare" panose="020B0600000101010101" pitchFamily="34" charset="-127"/>
          <a:cs typeface="+mn-cs"/>
          <a:sym typeface="맑은 고딕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anumSquare" panose="020B0600000101010101" pitchFamily="34" charset="-127"/>
          <a:ea typeface="NanumSquare" panose="020B0600000101010101" pitchFamily="34" charset="-127"/>
          <a:cs typeface="+mn-cs"/>
          <a:sym typeface="맑은 고딕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NanumSquare" panose="020B0600000101010101" pitchFamily="34" charset="-127"/>
          <a:ea typeface="NanumSquare" panose="020B0600000101010101" pitchFamily="34" charset="-127"/>
          <a:cs typeface="+mn-cs"/>
          <a:sym typeface="맑은 고딕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맑은 고딕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맑은 고딕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audio" Target="../media/media12.m4a"/><Relationship Id="rId7" Type="http://schemas.openxmlformats.org/officeDocument/2006/relationships/image" Target="../media/image10.png"/><Relationship Id="rId2" Type="http://schemas.microsoft.com/office/2007/relationships/media" Target="../media/media12.m4a"/><Relationship Id="rId1" Type="http://schemas.openxmlformats.org/officeDocument/2006/relationships/tags" Target="../tags/tag1.xml"/><Relationship Id="rId6" Type="http://schemas.openxmlformats.org/officeDocument/2006/relationships/image" Target="../media/image9.png"/><Relationship Id="rId5" Type="http://schemas.openxmlformats.org/officeDocument/2006/relationships/notesSlide" Target="../notesSlides/notesSlide12.xml"/><Relationship Id="rId10" Type="http://schemas.openxmlformats.org/officeDocument/2006/relationships/audio" Target="../media/audio1.wav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tiff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ko.wikipedia.org/wiki/%ED%95%9C%EA%B5%AD_%EB%AF%BC%EC%9A%94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ko.wikipedia.org/wiki/%EC%9D%8C%EA%B3%84" TargetMode="External"/><Relationship Id="rId12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hyperlink" Target="https://ko.wikipedia.org/wiki/%EC%9D%8C%EC%95%85" TargetMode="External"/><Relationship Id="rId11" Type="http://schemas.openxmlformats.org/officeDocument/2006/relationships/hyperlink" Target="https://ko.wikipedia.org/wiki/%EA%B5%AD%EA%B0%80" TargetMode="External"/><Relationship Id="rId5" Type="http://schemas.openxmlformats.org/officeDocument/2006/relationships/hyperlink" Target="https://ko.wikipedia.org/wiki/%EB%8C%80%ED%95%9C%EB%AF%BC%EA%B5%AD" TargetMode="External"/><Relationship Id="rId10" Type="http://schemas.openxmlformats.org/officeDocument/2006/relationships/hyperlink" Target="https://ko.wikipedia.org/wiki/%EC%9C%A0%EB%9F%BD" TargetMode="External"/><Relationship Id="rId4" Type="http://schemas.openxmlformats.org/officeDocument/2006/relationships/notesSlide" Target="../notesSlides/notesSlide6.xml"/><Relationship Id="rId9" Type="http://schemas.openxmlformats.org/officeDocument/2006/relationships/hyperlink" Target="https://ko.wikipedia.org/wiki/%EB%AF%B8%ED%95%A9%EC%A4%91%EA%B5%A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6.png"/><Relationship Id="rId5" Type="http://schemas.microsoft.com/office/2014/relationships/chartEx" Target="../charts/chartEx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audio" Target="../media/audio1.wa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10">
            <a:extLst>
              <a:ext uri="{FF2B5EF4-FFF2-40B4-BE49-F238E27FC236}">
                <a16:creationId xmlns:a16="http://schemas.microsoft.com/office/drawing/2014/main" id="{47F43BF5-A78F-014E-ABC0-0372DD9EA3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8044623"/>
              </p:ext>
            </p:extLst>
          </p:nvPr>
        </p:nvGraphicFramePr>
        <p:xfrm>
          <a:off x="7914204" y="5087749"/>
          <a:ext cx="3585754" cy="1188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92877">
                  <a:extLst>
                    <a:ext uri="{9D8B030D-6E8A-4147-A177-3AD203B41FA5}">
                      <a16:colId xmlns:a16="http://schemas.microsoft.com/office/drawing/2014/main" val="3873425376"/>
                    </a:ext>
                  </a:extLst>
                </a:gridCol>
                <a:gridCol w="1792877">
                  <a:extLst>
                    <a:ext uri="{9D8B030D-6E8A-4147-A177-3AD203B41FA5}">
                      <a16:colId xmlns:a16="http://schemas.microsoft.com/office/drawing/2014/main" val="1198894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ko-Kore-KR" altLang="en-US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이수경</a:t>
                      </a:r>
                      <a:endParaRPr lang="en-US" altLang="ko-Kore-KR" sz="200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2</a:t>
                      </a:r>
                      <a:r>
                        <a:rPr lang="en-US" altLang="ko-KR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017136078</a:t>
                      </a:r>
                      <a:endParaRPr lang="ko-Kore-KR" altLang="en-US" sz="200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9326218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임지은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2</a:t>
                      </a:r>
                      <a:r>
                        <a:rPr lang="en-US" altLang="ko-KR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017136107</a:t>
                      </a:r>
                      <a:endParaRPr lang="ko-Kore-KR" altLang="en-US" sz="200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03177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ko-Kore-KR" altLang="en-US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정주빈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ore-KR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2</a:t>
                      </a:r>
                      <a:r>
                        <a:rPr lang="en-US" altLang="ko-KR" sz="200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017136117</a:t>
                      </a:r>
                      <a:endParaRPr lang="ko-Kore-KR" altLang="en-US" sz="200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18425853"/>
                  </a:ext>
                </a:extLst>
              </a:tr>
            </a:tbl>
          </a:graphicData>
        </a:graphic>
      </p:graphicFrame>
      <p:grpSp>
        <p:nvGrpSpPr>
          <p:cNvPr id="12" name="그룹 11">
            <a:extLst>
              <a:ext uri="{FF2B5EF4-FFF2-40B4-BE49-F238E27FC236}">
                <a16:creationId xmlns:a16="http://schemas.microsoft.com/office/drawing/2014/main" id="{392825D3-FAB6-A44D-AC9E-F3E0A8F35BFF}"/>
              </a:ext>
            </a:extLst>
          </p:cNvPr>
          <p:cNvGrpSpPr/>
          <p:nvPr/>
        </p:nvGrpSpPr>
        <p:grpSpPr>
          <a:xfrm>
            <a:off x="-213443" y="1228945"/>
            <a:ext cx="12522630" cy="3198676"/>
            <a:chOff x="-216976" y="1012377"/>
            <a:chExt cx="12522630" cy="3198676"/>
          </a:xfrm>
        </p:grpSpPr>
        <p:sp>
          <p:nvSpPr>
            <p:cNvPr id="7" name="직사각형 36">
              <a:extLst>
                <a:ext uri="{FF2B5EF4-FFF2-40B4-BE49-F238E27FC236}">
                  <a16:creationId xmlns:a16="http://schemas.microsoft.com/office/drawing/2014/main" id="{408BF179-21C5-AE4A-8DD0-4977CCBE9AD0}"/>
                </a:ext>
              </a:extLst>
            </p:cNvPr>
            <p:cNvSpPr txBox="1"/>
            <p:nvPr/>
          </p:nvSpPr>
          <p:spPr>
            <a:xfrm>
              <a:off x="0" y="1012377"/>
              <a:ext cx="12192000" cy="319867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 anchor="ctr">
              <a:noAutofit/>
            </a:bodyPr>
            <a:lstStyle/>
            <a:p>
              <a:pPr algn="ctr">
                <a:lnSpc>
                  <a:spcPct val="130000"/>
                </a:lnSpc>
                <a:spcBef>
                  <a:spcPts val="400"/>
                </a:spcBef>
                <a:defRPr sz="100" b="1"/>
              </a:pPr>
              <a:r>
                <a:rPr lang="x-none" altLang="en-US"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 </a:t>
              </a:r>
              <a:r>
                <a:rPr sz="3600" dirty="0" err="1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적대적</a:t>
              </a:r>
              <a:r>
                <a:rPr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 </a:t>
              </a:r>
              <a:r>
                <a:rPr sz="3600" dirty="0" err="1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생성</a:t>
              </a:r>
              <a:r>
                <a:rPr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 </a:t>
              </a:r>
              <a:r>
                <a:rPr sz="3600" dirty="0" err="1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딥러닝</a:t>
              </a:r>
              <a:r>
                <a:rPr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 </a:t>
              </a:r>
              <a:r>
                <a:rPr sz="3600" dirty="0" err="1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모델을</a:t>
              </a:r>
              <a:r>
                <a:rPr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 </a:t>
              </a:r>
              <a:r>
                <a:rPr sz="3600" dirty="0" err="1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활용한</a:t>
              </a:r>
              <a:r>
                <a:rPr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 </a:t>
              </a:r>
              <a:r>
                <a:rPr sz="3600" dirty="0" err="1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트로트</a:t>
              </a:r>
              <a:r>
                <a:rPr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 </a:t>
              </a:r>
              <a:r>
                <a:rPr sz="3600" dirty="0" err="1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음원</a:t>
              </a:r>
              <a:r>
                <a:rPr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 </a:t>
              </a:r>
              <a:r>
                <a:rPr sz="3600" dirty="0" err="1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작곡</a:t>
              </a:r>
              <a:endParaRPr lang="en-US" sz="3600" dirty="0">
                <a:solidFill>
                  <a:srgbClr val="2B2B2C"/>
                </a:solidFill>
                <a:latin typeface="GoyangDeogyang EB" pitchFamily="2" charset="-127"/>
                <a:ea typeface="GoyangDeogyang EB" pitchFamily="2" charset="-127"/>
              </a:endParaRPr>
            </a:p>
            <a:p>
              <a:pPr algn="ctr">
                <a:lnSpc>
                  <a:spcPct val="130000"/>
                </a:lnSpc>
                <a:spcBef>
                  <a:spcPts val="400"/>
                </a:spcBef>
                <a:defRPr sz="2800" b="1"/>
              </a:pPr>
              <a:r>
                <a:rPr lang="en-US" altLang="ko-Kore-KR"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-</a:t>
              </a:r>
              <a:r>
                <a:rPr lang="ko-Kore-KR" altLang="en-US"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 수정</a:t>
              </a:r>
              <a:r>
                <a:rPr lang="en-US" altLang="ko-Kore-KR"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/</a:t>
              </a:r>
              <a:r>
                <a:rPr lang="ko-KR" altLang="en-US" sz="3600" dirty="0">
                  <a:solidFill>
                    <a:srgbClr val="2B2B2C"/>
                  </a:solidFill>
                  <a:latin typeface="GoyangDeogyang EB" pitchFamily="2" charset="-127"/>
                  <a:ea typeface="GoyangDeogyang EB" pitchFamily="2" charset="-127"/>
                </a:rPr>
                <a:t>보완 사항</a:t>
              </a:r>
              <a:endParaRPr lang="en-US" sz="3600" dirty="0">
                <a:solidFill>
                  <a:srgbClr val="2B2B2C"/>
                </a:solidFill>
                <a:latin typeface="GoyangDeogyang EB" pitchFamily="2" charset="-127"/>
                <a:ea typeface="GoyangDeogyang EB" pitchFamily="2" charset="-127"/>
              </a:endParaRPr>
            </a:p>
          </p:txBody>
        </p:sp>
        <p:cxnSp>
          <p:nvCxnSpPr>
            <p:cNvPr id="3" name="직선 연결선[R] 2">
              <a:extLst>
                <a:ext uri="{FF2B5EF4-FFF2-40B4-BE49-F238E27FC236}">
                  <a16:creationId xmlns:a16="http://schemas.microsoft.com/office/drawing/2014/main" id="{78AE1ED2-20E1-D84F-916B-6A9233617939}"/>
                </a:ext>
              </a:extLst>
            </p:cNvPr>
            <p:cNvCxnSpPr>
              <a:cxnSpLocks/>
            </p:cNvCxnSpPr>
            <p:nvPr/>
          </p:nvCxnSpPr>
          <p:spPr>
            <a:xfrm>
              <a:off x="-216976" y="1472339"/>
              <a:ext cx="12522630" cy="0"/>
            </a:xfrm>
            <a:prstGeom prst="line">
              <a:avLst/>
            </a:prstGeom>
            <a:noFill/>
            <a:ln w="50800" cap="flat">
              <a:solidFill>
                <a:srgbClr val="CFDEE6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" name="직선 연결선[R] 7">
              <a:extLst>
                <a:ext uri="{FF2B5EF4-FFF2-40B4-BE49-F238E27FC236}">
                  <a16:creationId xmlns:a16="http://schemas.microsoft.com/office/drawing/2014/main" id="{31E2B0B8-4E10-3549-8A61-28D3702EB18F}"/>
                </a:ext>
              </a:extLst>
            </p:cNvPr>
            <p:cNvCxnSpPr>
              <a:cxnSpLocks/>
            </p:cNvCxnSpPr>
            <p:nvPr/>
          </p:nvCxnSpPr>
          <p:spPr>
            <a:xfrm>
              <a:off x="-216976" y="3749901"/>
              <a:ext cx="12522630" cy="0"/>
            </a:xfrm>
            <a:prstGeom prst="line">
              <a:avLst/>
            </a:prstGeom>
            <a:noFill/>
            <a:ln w="50800" cap="flat">
              <a:solidFill>
                <a:srgbClr val="CFDEE6"/>
              </a:solidFill>
              <a:prstDash val="solid"/>
              <a:miter lim="8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59A915AB-C7D3-6C45-8766-94BFD8700F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78071"/>
      </p:ext>
    </p:extLst>
  </p:cSld>
  <p:clrMapOvr>
    <a:masterClrMapping/>
  </p:clrMapOvr>
  <p:transition spd="med" advTm="15519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836422-388E-5B44-B51A-410D92CB8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600700"/>
            <a:ext cx="10515600" cy="4351338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웹페이지에서 음원 </a:t>
            </a:r>
            <a:r>
              <a:rPr kumimoji="1" lang="en-US" altLang="ko-KR" dirty="0"/>
              <a:t>[</a:t>
            </a:r>
            <a:r>
              <a:rPr kumimoji="1" lang="ko-KR" altLang="en-US" dirty="0"/>
              <a:t>생성</a:t>
            </a:r>
            <a:r>
              <a:rPr kumimoji="1" lang="en-US" altLang="ko-KR" dirty="0"/>
              <a:t>]</a:t>
            </a:r>
            <a:r>
              <a:rPr kumimoji="1" lang="ko-KR" altLang="en-US" dirty="0"/>
              <a:t> 버튼을 클릭한 후 사용자가 대기하게 되면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로딩 중이라는 것을 인식할 수 있도록 로딩 화면을 구성</a:t>
            </a:r>
            <a:endParaRPr kumimoji="1"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A7E710-B8FE-1B44-8933-BAF7313AA23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x-none" smtClean="0"/>
              <a:pPr/>
              <a:t>10</a:t>
            </a:fld>
            <a:endParaRPr lang="en-US" altLang="x-none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DCDE7CD-F239-6A45-92AF-B15303291265}"/>
              </a:ext>
            </a:extLst>
          </p:cNvPr>
          <p:cNvGrpSpPr/>
          <p:nvPr/>
        </p:nvGrpSpPr>
        <p:grpSpPr>
          <a:xfrm>
            <a:off x="295989" y="176816"/>
            <a:ext cx="4792995" cy="646331"/>
            <a:chOff x="295989" y="176816"/>
            <a:chExt cx="4792995" cy="646331"/>
          </a:xfrm>
        </p:grpSpPr>
        <p:sp>
          <p:nvSpPr>
            <p:cNvPr id="8" name="01">
              <a:extLst>
                <a:ext uri="{FF2B5EF4-FFF2-40B4-BE49-F238E27FC236}">
                  <a16:creationId xmlns:a16="http://schemas.microsoft.com/office/drawing/2014/main" id="{8813636F-BFA9-EF41-9C9C-D7FF1845BB09}"/>
                </a:ext>
              </a:extLst>
            </p:cNvPr>
            <p:cNvSpPr txBox="1"/>
            <p:nvPr/>
          </p:nvSpPr>
          <p:spPr>
            <a:xfrm>
              <a:off x="295989" y="176816"/>
              <a:ext cx="416138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2800">
                  <a:latin typeface="Cafe24 Ohsquare"/>
                  <a:ea typeface="Cafe24 Ohsquare"/>
                  <a:cs typeface="Cafe24 Ohsquare"/>
                  <a:sym typeface="Cafe24 Ohsquare"/>
                </a:defRPr>
              </a:lvl1pPr>
            </a:lstStyle>
            <a:p>
              <a:r>
                <a:rPr lang="en-US" altLang="ko-KR" sz="3600" dirty="0">
                  <a:solidFill>
                    <a:srgbClr val="2B2B2C"/>
                  </a:solidFill>
                </a:rPr>
                <a:t>4</a:t>
              </a:r>
              <a:endParaRPr sz="3600" dirty="0">
                <a:solidFill>
                  <a:srgbClr val="2B2B2C"/>
                </a:solidFill>
              </a:endParaRPr>
            </a:p>
          </p:txBody>
        </p:sp>
        <p:sp>
          <p:nvSpPr>
            <p:cNvPr id="9" name="TextBox 3">
              <a:extLst>
                <a:ext uri="{FF2B5EF4-FFF2-40B4-BE49-F238E27FC236}">
                  <a16:creationId xmlns:a16="http://schemas.microsoft.com/office/drawing/2014/main" id="{AE250C24-9856-534F-8BB6-4DB405D3F878}"/>
                </a:ext>
              </a:extLst>
            </p:cNvPr>
            <p:cNvSpPr txBox="1"/>
            <p:nvPr/>
          </p:nvSpPr>
          <p:spPr>
            <a:xfrm>
              <a:off x="736172" y="208102"/>
              <a:ext cx="4352812" cy="52322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 anchor="ctr">
              <a:spAutoFit/>
            </a:bodyPr>
            <a:lstStyle>
              <a:lvl1pPr>
                <a:defRPr sz="2400">
                  <a:latin typeface="10X10"/>
                  <a:ea typeface="10X10"/>
                  <a:cs typeface="10X10"/>
                  <a:sym typeface="10X10"/>
                </a:defRPr>
              </a:lvl1pPr>
            </a:lstStyle>
            <a:p>
              <a:r>
                <a:rPr lang="ko-KR" altLang="en-US" sz="2800" dirty="0">
                  <a:solidFill>
                    <a:srgbClr val="2B2B2C"/>
                  </a:solidFill>
                </a:rPr>
                <a:t>추가적인 수정사항</a:t>
              </a:r>
              <a:endParaRPr sz="2800" dirty="0">
                <a:solidFill>
                  <a:srgbClr val="2B2B2C"/>
                </a:solidFill>
              </a:endParaRPr>
            </a:p>
          </p:txBody>
        </p:sp>
      </p:grpSp>
      <p:pic>
        <p:nvPicPr>
          <p:cNvPr id="5" name="그림 4" descr="스크린샷, 전자기기, 모니터, 컴퓨터이(가) 표시된 사진&#10;&#10;자동 생성된 설명">
            <a:extLst>
              <a:ext uri="{FF2B5EF4-FFF2-40B4-BE49-F238E27FC236}">
                <a16:creationId xmlns:a16="http://schemas.microsoft.com/office/drawing/2014/main" id="{11647DAC-2BE1-554A-B2AE-F684B3C7AB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74" t="7000" r="3149" b="10648"/>
          <a:stretch/>
        </p:blipFill>
        <p:spPr>
          <a:xfrm>
            <a:off x="2058799" y="1063749"/>
            <a:ext cx="8074402" cy="4351338"/>
          </a:xfrm>
          <a:prstGeom prst="rect">
            <a:avLst/>
          </a:prstGeom>
        </p:spPr>
      </p:pic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98DCF63C-1551-2449-9CC8-5D317E7B16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682418"/>
      </p:ext>
    </p:extLst>
  </p:cSld>
  <p:clrMapOvr>
    <a:masterClrMapping/>
  </p:clrMapOvr>
  <p:transition spd="med" advTm="2152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836422-388E-5B44-B51A-410D92CB8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2127" y="1142999"/>
            <a:ext cx="10515600" cy="523220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훈련 파라미터들을 조정</a:t>
            </a:r>
            <a:endParaRPr kumimoji="1"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A7E710-B8FE-1B44-8933-BAF7313AA23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x-none" smtClean="0"/>
              <a:pPr/>
              <a:t>11</a:t>
            </a:fld>
            <a:endParaRPr lang="en-US" altLang="x-none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DCDE7CD-F239-6A45-92AF-B15303291265}"/>
              </a:ext>
            </a:extLst>
          </p:cNvPr>
          <p:cNvGrpSpPr/>
          <p:nvPr/>
        </p:nvGrpSpPr>
        <p:grpSpPr>
          <a:xfrm>
            <a:off x="295989" y="176816"/>
            <a:ext cx="4792995" cy="646331"/>
            <a:chOff x="295989" y="176816"/>
            <a:chExt cx="4792995" cy="646331"/>
          </a:xfrm>
        </p:grpSpPr>
        <p:sp>
          <p:nvSpPr>
            <p:cNvPr id="8" name="01">
              <a:extLst>
                <a:ext uri="{FF2B5EF4-FFF2-40B4-BE49-F238E27FC236}">
                  <a16:creationId xmlns:a16="http://schemas.microsoft.com/office/drawing/2014/main" id="{8813636F-BFA9-EF41-9C9C-D7FF1845BB09}"/>
                </a:ext>
              </a:extLst>
            </p:cNvPr>
            <p:cNvSpPr txBox="1"/>
            <p:nvPr/>
          </p:nvSpPr>
          <p:spPr>
            <a:xfrm>
              <a:off x="295989" y="176816"/>
              <a:ext cx="416138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2800">
                  <a:latin typeface="Cafe24 Ohsquare"/>
                  <a:ea typeface="Cafe24 Ohsquare"/>
                  <a:cs typeface="Cafe24 Ohsquare"/>
                  <a:sym typeface="Cafe24 Ohsquare"/>
                </a:defRPr>
              </a:lvl1pPr>
            </a:lstStyle>
            <a:p>
              <a:r>
                <a:rPr lang="en-US" altLang="ko-KR" sz="3600" dirty="0">
                  <a:solidFill>
                    <a:srgbClr val="2B2B2C"/>
                  </a:solidFill>
                </a:rPr>
                <a:t>4</a:t>
              </a:r>
              <a:endParaRPr sz="3600" dirty="0">
                <a:solidFill>
                  <a:srgbClr val="2B2B2C"/>
                </a:solidFill>
              </a:endParaRPr>
            </a:p>
          </p:txBody>
        </p:sp>
        <p:sp>
          <p:nvSpPr>
            <p:cNvPr id="9" name="TextBox 3">
              <a:extLst>
                <a:ext uri="{FF2B5EF4-FFF2-40B4-BE49-F238E27FC236}">
                  <a16:creationId xmlns:a16="http://schemas.microsoft.com/office/drawing/2014/main" id="{AE250C24-9856-534F-8BB6-4DB405D3F878}"/>
                </a:ext>
              </a:extLst>
            </p:cNvPr>
            <p:cNvSpPr txBox="1"/>
            <p:nvPr/>
          </p:nvSpPr>
          <p:spPr>
            <a:xfrm>
              <a:off x="736172" y="208102"/>
              <a:ext cx="4352812" cy="52322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 anchor="ctr">
              <a:spAutoFit/>
            </a:bodyPr>
            <a:lstStyle>
              <a:lvl1pPr>
                <a:defRPr sz="2400">
                  <a:latin typeface="10X10"/>
                  <a:ea typeface="10X10"/>
                  <a:cs typeface="10X10"/>
                  <a:sym typeface="10X10"/>
                </a:defRPr>
              </a:lvl1pPr>
            </a:lstStyle>
            <a:p>
              <a:r>
                <a:rPr lang="ko-KR" altLang="en-US" sz="2800" dirty="0">
                  <a:solidFill>
                    <a:srgbClr val="2B2B2C"/>
                  </a:solidFill>
                </a:rPr>
                <a:t>추가적인 수정사항</a:t>
              </a:r>
              <a:endParaRPr sz="2800" dirty="0">
                <a:solidFill>
                  <a:srgbClr val="2B2B2C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BF79E21-EAB7-8C42-A8A3-5C8D6313B66E}"/>
              </a:ext>
            </a:extLst>
          </p:cNvPr>
          <p:cNvSpPr txBox="1"/>
          <p:nvPr/>
        </p:nvSpPr>
        <p:spPr>
          <a:xfrm>
            <a:off x="857251" y="1951675"/>
            <a:ext cx="6057900" cy="1477325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" altLang="ko-Kore-KR" dirty="0" err="1"/>
              <a:t>batch_size</a:t>
            </a:r>
            <a:r>
              <a:rPr lang="en" altLang="ko-Kore-KR" dirty="0"/>
              <a:t> 32 → 64</a:t>
            </a:r>
          </a:p>
          <a:p>
            <a:r>
              <a:rPr lang="en" altLang="ko-Kore-KR" dirty="0"/>
              <a:t>epoch 10000</a:t>
            </a:r>
          </a:p>
          <a:p>
            <a:r>
              <a:rPr lang="en" altLang="ko-Kore-KR" dirty="0"/>
              <a:t>generator </a:t>
            </a:r>
            <a:r>
              <a:rPr lang="en" altLang="ko-Kore-KR" dirty="0" err="1"/>
              <a:t>learning_rate</a:t>
            </a:r>
            <a:r>
              <a:rPr lang="en" altLang="ko-Kore-KR" dirty="0"/>
              <a:t> 0.001 → 0.0008</a:t>
            </a:r>
          </a:p>
          <a:p>
            <a:r>
              <a:rPr lang="en" altLang="ko-Kore-KR" dirty="0"/>
              <a:t>discriminator </a:t>
            </a:r>
            <a:r>
              <a:rPr lang="en" altLang="ko-Kore-KR" dirty="0" err="1"/>
              <a:t>learning_rate</a:t>
            </a:r>
            <a:r>
              <a:rPr lang="en" altLang="ko-Kore-KR" dirty="0"/>
              <a:t> 0.001 → 0.0007</a:t>
            </a:r>
          </a:p>
          <a:p>
            <a:r>
              <a:rPr lang="en" altLang="ko-Kore-KR" dirty="0" err="1"/>
              <a:t>z_dim</a:t>
            </a:r>
            <a:r>
              <a:rPr lang="en" altLang="ko-Kore-KR" dirty="0"/>
              <a:t> 32 → 1800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AB2A7F-2A14-3343-A50F-51A7CE4512DF}"/>
              </a:ext>
            </a:extLst>
          </p:cNvPr>
          <p:cNvSpPr txBox="1"/>
          <p:nvPr/>
        </p:nvSpPr>
        <p:spPr>
          <a:xfrm>
            <a:off x="857251" y="3714456"/>
            <a:ext cx="11072812" cy="830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l"/>
            <a:r>
              <a:rPr kumimoji="1" lang="ko-Kore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비평자의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sz="24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학습률과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생성자의 </a:t>
            </a:r>
            <a:r>
              <a:rPr kumimoji="1" lang="ko-KR" altLang="en-US" sz="24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학습률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모두 낮추었음</a:t>
            </a:r>
            <a:endParaRPr kumimoji="1"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algn="l"/>
            <a:r>
              <a:rPr kumimoji="1" lang="ko-KR" altLang="en-US" sz="24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비평자가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더 강력하게 역할을 수행할 수 있도록 </a:t>
            </a:r>
            <a:r>
              <a:rPr kumimoji="1" lang="ko-KR" altLang="en-US" sz="24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생성자보다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sz="24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비평자의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R" altLang="en-US" sz="240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학습률을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더 낮춤</a:t>
            </a:r>
            <a:endParaRPr kumimoji="1" lang="en-US" altLang="ko-Kore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1" name="텍스트 개체 틀 2">
            <a:extLst>
              <a:ext uri="{FF2B5EF4-FFF2-40B4-BE49-F238E27FC236}">
                <a16:creationId xmlns:a16="http://schemas.microsoft.com/office/drawing/2014/main" id="{85D8598A-6C44-ED4F-A6DB-51BAE7A3AF93}"/>
              </a:ext>
            </a:extLst>
          </p:cNvPr>
          <p:cNvSpPr txBox="1">
            <a:spLocks/>
          </p:cNvSpPr>
          <p:nvPr/>
        </p:nvSpPr>
        <p:spPr>
          <a:xfrm>
            <a:off x="736172" y="4954016"/>
            <a:ext cx="10515600" cy="1903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NanumSquare" panose="020B0600000101010101" pitchFamily="34" charset="-127"/>
                <a:ea typeface="NanumSquare" panose="020B0600000101010101" pitchFamily="34" charset="-127"/>
                <a:cs typeface="+mn-cs"/>
                <a:sym typeface="맑은 고딕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NanumSquare" panose="020B0600000101010101" pitchFamily="34" charset="-127"/>
                <a:ea typeface="NanumSquare" panose="020B0600000101010101" pitchFamily="34" charset="-127"/>
                <a:cs typeface="+mn-cs"/>
                <a:sym typeface="맑은 고딕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NanumSquare" panose="020B0600000101010101" pitchFamily="34" charset="-127"/>
                <a:ea typeface="NanumSquare" panose="020B0600000101010101" pitchFamily="34" charset="-127"/>
                <a:cs typeface="+mn-cs"/>
                <a:sym typeface="맑은 고딕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NanumSquare" panose="020B0600000101010101" pitchFamily="34" charset="-127"/>
                <a:ea typeface="NanumSquare" panose="020B0600000101010101" pitchFamily="34" charset="-127"/>
                <a:cs typeface="+mn-cs"/>
                <a:sym typeface="맑은 고딕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NanumSquare" panose="020B0600000101010101" pitchFamily="34" charset="-127"/>
                <a:ea typeface="NanumSquare" panose="020B0600000101010101" pitchFamily="34" charset="-127"/>
                <a:cs typeface="+mn-cs"/>
                <a:sym typeface="맑은 고딕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맑은 고딕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맑은 고딕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맑은 고딕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맑은 고딕"/>
              </a:defRPr>
            </a:lvl9pPr>
          </a:lstStyle>
          <a:p>
            <a:pPr hangingPunct="1"/>
            <a:r>
              <a:rPr kumimoji="1" lang="ko-KR" altLang="en-US" dirty="0"/>
              <a:t>데이터 전처리 과정에서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midi </a:t>
            </a:r>
            <a:r>
              <a:rPr kumimoji="1" lang="ko-KR" altLang="en-US" dirty="0"/>
              <a:t>파일로 변환되었을 때 제대로 인식되지 못하는 음들이 존재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/>
              <a:t> 보통 </a:t>
            </a:r>
            <a:r>
              <a:rPr kumimoji="1" lang="en-US" altLang="ko-KR" dirty="0"/>
              <a:t>4~7</a:t>
            </a:r>
            <a:r>
              <a:rPr kumimoji="1" lang="ko-KR" altLang="en-US" dirty="0"/>
              <a:t> 옥타브의 음들이 사용되기에 </a:t>
            </a:r>
            <a:r>
              <a:rPr kumimoji="1" lang="en-US" altLang="ko-KR" dirty="0"/>
              <a:t>3</a:t>
            </a:r>
            <a:r>
              <a:rPr kumimoji="1" lang="ko-KR" altLang="en-US" dirty="0"/>
              <a:t>이하 옥타브의 음들을 의도적으로 </a:t>
            </a:r>
            <a:r>
              <a:rPr kumimoji="1" lang="en-US" altLang="ko-KR" dirty="0"/>
              <a:t>2~3</a:t>
            </a:r>
            <a:r>
              <a:rPr kumimoji="1" lang="ko-KR" altLang="en-US" dirty="0"/>
              <a:t> 옥타브를 더하여 조정함</a:t>
            </a:r>
            <a:endParaRPr kumimoji="1" lang="en-US" altLang="ko-KR" dirty="0"/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959C4D80-FDE2-BC48-A062-13E4B0FBEC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908939"/>
      </p:ext>
    </p:extLst>
  </p:cSld>
  <p:clrMapOvr>
    <a:masterClrMapping/>
  </p:clrMapOvr>
  <p:transition spd="med" advTm="5492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6928926E-CF84-5B4B-B445-CA84C98F6427}"/>
              </a:ext>
            </a:extLst>
          </p:cNvPr>
          <p:cNvGrpSpPr/>
          <p:nvPr/>
        </p:nvGrpSpPr>
        <p:grpSpPr>
          <a:xfrm>
            <a:off x="295989" y="176816"/>
            <a:ext cx="4792995" cy="646331"/>
            <a:chOff x="295989" y="176816"/>
            <a:chExt cx="4792995" cy="646331"/>
          </a:xfrm>
        </p:grpSpPr>
        <p:sp>
          <p:nvSpPr>
            <p:cNvPr id="21" name="01">
              <a:extLst>
                <a:ext uri="{FF2B5EF4-FFF2-40B4-BE49-F238E27FC236}">
                  <a16:creationId xmlns:a16="http://schemas.microsoft.com/office/drawing/2014/main" id="{68AF0F57-6CBF-0A41-A5CA-DA958A097BA6}"/>
                </a:ext>
              </a:extLst>
            </p:cNvPr>
            <p:cNvSpPr txBox="1"/>
            <p:nvPr/>
          </p:nvSpPr>
          <p:spPr>
            <a:xfrm>
              <a:off x="295989" y="176816"/>
              <a:ext cx="92396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2800">
                  <a:latin typeface="Cafe24 Ohsquare"/>
                  <a:ea typeface="Cafe24 Ohsquare"/>
                  <a:cs typeface="Cafe24 Ohsquare"/>
                  <a:sym typeface="Cafe24 Ohsquare"/>
                </a:defRPr>
              </a:lvl1pPr>
            </a:lstStyle>
            <a:p>
              <a:endParaRPr sz="3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TextBox 3">
              <a:extLst>
                <a:ext uri="{FF2B5EF4-FFF2-40B4-BE49-F238E27FC236}">
                  <a16:creationId xmlns:a16="http://schemas.microsoft.com/office/drawing/2014/main" id="{23F49DF6-278D-8C44-8D0E-DB61F8741752}"/>
                </a:ext>
              </a:extLst>
            </p:cNvPr>
            <p:cNvSpPr txBox="1"/>
            <p:nvPr/>
          </p:nvSpPr>
          <p:spPr>
            <a:xfrm>
              <a:off x="736172" y="208102"/>
              <a:ext cx="4352812" cy="52322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lIns="45719" rIns="45719" anchor="ctr">
              <a:spAutoFit/>
            </a:bodyPr>
            <a:lstStyle>
              <a:lvl1pPr>
                <a:defRPr sz="2400">
                  <a:latin typeface="10X10"/>
                  <a:ea typeface="10X10"/>
                  <a:cs typeface="10X10"/>
                  <a:sym typeface="10X10"/>
                </a:defRPr>
              </a:lvl1pPr>
            </a:lstStyle>
            <a:p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결과물</a:t>
              </a:r>
              <a:endParaRPr sz="2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F00A92C-76B4-C24E-90E2-AD3DAE3E709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1307313" y="6354375"/>
            <a:ext cx="494685" cy="27699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x-none" smtClean="0"/>
              <a:t>12</a:t>
            </a:fld>
            <a:r>
              <a:rPr lang="en-US" altLang="x-none" dirty="0"/>
              <a:t>/23</a:t>
            </a:r>
            <a:endParaRPr lang="x-none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A4BD4557-4B41-7A4F-B13B-B2B528BEA7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385" y="1199701"/>
            <a:ext cx="3744873" cy="5293173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D085934-E9BF-A043-BE49-57334092C97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870" y="1199700"/>
            <a:ext cx="3744874" cy="5293174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1A11959-0463-9845-AFD4-59C11DDFF18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385"/>
          <a:stretch/>
        </p:blipFill>
        <p:spPr>
          <a:xfrm>
            <a:off x="8239356" y="1124298"/>
            <a:ext cx="3798220" cy="175098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D256E9-5C7A-C645-9D5D-C1E76AEF57FF}"/>
              </a:ext>
            </a:extLst>
          </p:cNvPr>
          <p:cNvSpPr txBox="1"/>
          <p:nvPr/>
        </p:nvSpPr>
        <p:spPr>
          <a:xfrm>
            <a:off x="8318185" y="4490722"/>
            <a:ext cx="3873815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algn="l"/>
            <a:r>
              <a:rPr kumimoji="1" lang="ko-Kore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피아노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3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단과 트럼펫으로 </a:t>
            </a:r>
            <a:r>
              <a:rPr kumimoji="1" lang="ko-Kore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연주</a:t>
            </a:r>
            <a:endParaRPr kumimoji="1" lang="en-US" altLang="ko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D606E37-2D3C-784D-AF7B-D3C74489949A}"/>
              </a:ext>
            </a:extLst>
          </p:cNvPr>
          <p:cNvSpPr txBox="1"/>
          <p:nvPr/>
        </p:nvSpPr>
        <p:spPr>
          <a:xfrm>
            <a:off x="524683" y="1920562"/>
            <a:ext cx="366888" cy="184664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r"/>
            <a:r>
              <a:rPr kumimoji="1" lang="ko-Kore-KR" altLang="en-US" sz="600" dirty="0">
                <a:latin typeface="Batang" panose="02030600000101010101" pitchFamily="18" charset="-127"/>
                <a:ea typeface="Batang" panose="02030600000101010101" pitchFamily="18" charset="-127"/>
              </a:rPr>
              <a:t>트럼펫</a:t>
            </a: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DCF80108-0007-9642-9119-D8E9F490794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  <p:sp>
        <p:nvSpPr>
          <p:cNvPr id="17" name="실행 단추: 소리[A] 16">
            <a:hlinkClick r:id="" action="ppaction://noaction" highlightClick="1">
              <a:snd r:embed="rId10" name="applause.wav"/>
            </a:hlinkClick>
            <a:extLst>
              <a:ext uri="{FF2B5EF4-FFF2-40B4-BE49-F238E27FC236}">
                <a16:creationId xmlns:a16="http://schemas.microsoft.com/office/drawing/2014/main" id="{58655232-6BD7-7043-BA7E-3A222250628F}"/>
              </a:ext>
            </a:extLst>
          </p:cNvPr>
          <p:cNvSpPr/>
          <p:nvPr/>
        </p:nvSpPr>
        <p:spPr>
          <a:xfrm>
            <a:off x="9452666" y="3140432"/>
            <a:ext cx="1371600" cy="1085138"/>
          </a:xfrm>
          <a:prstGeom prst="actionButtonSound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맑은 고딕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2389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65034"/>
    </mc:Choice>
    <mc:Fallback>
      <p:transition advTm="65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3823" objId="5"/>
        <p14:stopEvt time="63037" objId="5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감사합니다">
            <a:extLst>
              <a:ext uri="{FF2B5EF4-FFF2-40B4-BE49-F238E27FC236}">
                <a16:creationId xmlns:a16="http://schemas.microsoft.com/office/drawing/2014/main" id="{6207B63D-354C-8944-B815-026B6E440582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 anchor="ctr">
            <a:noAutofit/>
          </a:bodyPr>
          <a:lstStyle>
            <a:lvl1pPr>
              <a:defRPr sz="4000">
                <a:latin typeface="10X10"/>
                <a:ea typeface="10X10"/>
                <a:cs typeface="10X10"/>
                <a:sym typeface="10X10"/>
              </a:defRPr>
            </a:lvl1pPr>
          </a:lstStyle>
          <a:p>
            <a:pPr algn="ctr"/>
            <a:r>
              <a:rPr lang="en-US" b="1" dirty="0">
                <a:latin typeface="Gmarket Sans TTF" panose="02000000000000000000" pitchFamily="2" charset="-128"/>
                <a:ea typeface="Gmarket Sans TTF" panose="02000000000000000000" pitchFamily="2" charset="-128"/>
              </a:rPr>
              <a:t>Q&amp;A</a:t>
            </a:r>
          </a:p>
          <a:p>
            <a:pPr algn="ctr"/>
            <a:r>
              <a:rPr dirty="0" err="1"/>
              <a:t>감사합니다</a:t>
            </a:r>
            <a:endParaRPr lang="en-US" altLang="x-none" dirty="0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5C92C4DE-A31C-C54D-9B81-5AB06641F7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52720"/>
      </p:ext>
    </p:extLst>
  </p:cSld>
  <p:clrMapOvr>
    <a:masterClrMapping/>
  </p:clrMapOvr>
  <p:transition spd="med" advTm="616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836422-388E-5B44-B51A-410D92CB8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6710" y="1409526"/>
            <a:ext cx="10376090" cy="4351338"/>
          </a:xfrm>
        </p:spPr>
        <p:txBody>
          <a:bodyPr/>
          <a:lstStyle/>
          <a:p>
            <a:pPr marL="514350" indent="-514350">
              <a:buAutoNum type="arabicPeriod"/>
            </a:pPr>
            <a:r>
              <a:rPr kumimoji="1" lang="ko-KR" altLang="en-US" dirty="0"/>
              <a:t>다양한 </a:t>
            </a:r>
            <a:r>
              <a:rPr kumimoji="1" lang="ko-KR" altLang="en-US" b="1" dirty="0"/>
              <a:t>장르 데이터를 이용한 학습</a:t>
            </a:r>
            <a:r>
              <a:rPr kumimoji="1" lang="ko-KR" altLang="en-US" dirty="0"/>
              <a:t>을 통해</a:t>
            </a:r>
            <a:r>
              <a:rPr kumimoji="1" lang="en-US" altLang="ko-KR" dirty="0"/>
              <a:t>, </a:t>
            </a:r>
            <a:r>
              <a:rPr kumimoji="1" lang="ko-KR" altLang="en-US" dirty="0"/>
              <a:t>생성되는 트로트 음악의 질을 높일 필요가 있음</a:t>
            </a:r>
            <a:endParaRPr kumimoji="1" lang="en-US" altLang="ko-KR" dirty="0"/>
          </a:p>
          <a:p>
            <a:pPr marL="514350" indent="-514350">
              <a:buAutoNum type="arabicPeriod"/>
            </a:pPr>
            <a:endParaRPr kumimoji="1" lang="en" altLang="ko-KR" dirty="0"/>
          </a:p>
          <a:p>
            <a:pPr marL="514350" indent="-514350">
              <a:buAutoNum type="arabicPeriod"/>
            </a:pPr>
            <a:r>
              <a:rPr kumimoji="1" lang="en" altLang="ko-Kore-KR" dirty="0"/>
              <a:t>Discriminator</a:t>
            </a:r>
            <a:r>
              <a:rPr kumimoji="1" lang="ko-KR" altLang="en-US" dirty="0"/>
              <a:t>의</a:t>
            </a:r>
            <a:r>
              <a:rPr kumimoji="1" lang="ko-KR" altLang="en-US" b="1" dirty="0"/>
              <a:t> 정확도 검증</a:t>
            </a:r>
            <a:r>
              <a:rPr kumimoji="1" lang="ko-KR" altLang="en-US" dirty="0"/>
              <a:t>이 필요함 </a:t>
            </a:r>
            <a:endParaRPr kumimoji="1" lang="en-US" altLang="ko-KR" dirty="0"/>
          </a:p>
          <a:p>
            <a:pPr marL="514350" indent="-514350">
              <a:buAutoNum type="arabicPeriod"/>
            </a:pPr>
            <a:endParaRPr kumimoji="1" lang="en-US" altLang="ko-KR" dirty="0"/>
          </a:p>
          <a:p>
            <a:pPr marL="514350" indent="-514350">
              <a:buAutoNum type="arabicPeriod"/>
            </a:pPr>
            <a:r>
              <a:rPr kumimoji="1" lang="en" altLang="ko-Kore-KR" dirty="0"/>
              <a:t>Discriminator </a:t>
            </a:r>
            <a:r>
              <a:rPr kumimoji="1" lang="ko-KR" altLang="en-US" dirty="0"/>
              <a:t>학습 시</a:t>
            </a:r>
            <a:r>
              <a:rPr kumimoji="1" lang="en-US" altLang="ko-KR" dirty="0"/>
              <a:t>, </a:t>
            </a:r>
            <a:r>
              <a:rPr kumimoji="1" lang="ko-KR" altLang="en-US" dirty="0"/>
              <a:t>트로트가 아닌 노래들도 같이 학습하여 </a:t>
            </a:r>
            <a:r>
              <a:rPr kumimoji="1" lang="ko-KR" altLang="en-US" b="1" dirty="0"/>
              <a:t>트로트의 특징</a:t>
            </a:r>
            <a:r>
              <a:rPr kumimoji="1" lang="ko-KR" altLang="en-US" dirty="0"/>
              <a:t>을 학습 시켜야 함</a:t>
            </a:r>
          </a:p>
          <a:p>
            <a:endParaRPr kumimoji="1" lang="ko-KR" altLang="en-US" dirty="0"/>
          </a:p>
          <a:p>
            <a:endParaRPr kumimoji="1"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A7E710-B8FE-1B44-8933-BAF7313AA23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x-none" smtClean="0"/>
              <a:pPr/>
              <a:t>2</a:t>
            </a:fld>
            <a:endParaRPr lang="en-US" altLang="x-none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DCDE7CD-F239-6A45-92AF-B15303291265}"/>
              </a:ext>
            </a:extLst>
          </p:cNvPr>
          <p:cNvGrpSpPr/>
          <p:nvPr/>
        </p:nvGrpSpPr>
        <p:grpSpPr>
          <a:xfrm>
            <a:off x="295989" y="176816"/>
            <a:ext cx="4792995" cy="646331"/>
            <a:chOff x="295989" y="176816"/>
            <a:chExt cx="4792995" cy="646331"/>
          </a:xfrm>
        </p:grpSpPr>
        <p:sp>
          <p:nvSpPr>
            <p:cNvPr id="8" name="01">
              <a:extLst>
                <a:ext uri="{FF2B5EF4-FFF2-40B4-BE49-F238E27FC236}">
                  <a16:creationId xmlns:a16="http://schemas.microsoft.com/office/drawing/2014/main" id="{8813636F-BFA9-EF41-9C9C-D7FF1845BB09}"/>
                </a:ext>
              </a:extLst>
            </p:cNvPr>
            <p:cNvSpPr txBox="1"/>
            <p:nvPr/>
          </p:nvSpPr>
          <p:spPr>
            <a:xfrm>
              <a:off x="295989" y="176816"/>
              <a:ext cx="92396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2800">
                  <a:latin typeface="Cafe24 Ohsquare"/>
                  <a:ea typeface="Cafe24 Ohsquare"/>
                  <a:cs typeface="Cafe24 Ohsquare"/>
                  <a:sym typeface="Cafe24 Ohsquare"/>
                </a:defRPr>
              </a:lvl1pPr>
            </a:lstStyle>
            <a:p>
              <a:endParaRPr sz="3600" dirty="0">
                <a:solidFill>
                  <a:srgbClr val="2B2B2C"/>
                </a:solidFill>
              </a:endParaRPr>
            </a:p>
          </p:txBody>
        </p:sp>
        <p:sp>
          <p:nvSpPr>
            <p:cNvPr id="9" name="TextBox 3">
              <a:extLst>
                <a:ext uri="{FF2B5EF4-FFF2-40B4-BE49-F238E27FC236}">
                  <a16:creationId xmlns:a16="http://schemas.microsoft.com/office/drawing/2014/main" id="{AE250C24-9856-534F-8BB6-4DB405D3F878}"/>
                </a:ext>
              </a:extLst>
            </p:cNvPr>
            <p:cNvSpPr txBox="1"/>
            <p:nvPr/>
          </p:nvSpPr>
          <p:spPr>
            <a:xfrm>
              <a:off x="736172" y="208102"/>
              <a:ext cx="4352812" cy="52322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 anchor="ctr">
              <a:spAutoFit/>
            </a:bodyPr>
            <a:lstStyle>
              <a:lvl1pPr>
                <a:defRPr sz="2400">
                  <a:latin typeface="10X10"/>
                  <a:ea typeface="10X10"/>
                  <a:cs typeface="10X10"/>
                  <a:sym typeface="10X10"/>
                </a:defRPr>
              </a:lvl1pPr>
            </a:lstStyle>
            <a:p>
              <a:r>
                <a:rPr lang="ko-KR" altLang="en-US" sz="2800" dirty="0" err="1">
                  <a:solidFill>
                    <a:srgbClr val="2B2B2C"/>
                  </a:solidFill>
                </a:rPr>
                <a:t>심사평</a:t>
              </a:r>
              <a:endParaRPr sz="2800" dirty="0">
                <a:solidFill>
                  <a:srgbClr val="2B2B2C"/>
                </a:solidFill>
              </a:endParaRPr>
            </a:p>
          </p:txBody>
        </p:sp>
      </p:grp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B36E2508-C478-2746-86D1-4C1CD374D3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766756"/>
      </p:ext>
    </p:extLst>
  </p:cSld>
  <p:clrMapOvr>
    <a:masterClrMapping/>
  </p:clrMapOvr>
  <p:transition spd="med" advTm="2774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93EB0AB-EE9D-1748-8320-04FF51DC4333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1344181" y="6354375"/>
            <a:ext cx="457817" cy="27699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x-none" smtClean="0"/>
              <a:t>3</a:t>
            </a:fld>
            <a:r>
              <a:rPr lang="en-US" altLang="x-none" dirty="0"/>
              <a:t>/23</a:t>
            </a:r>
            <a:endParaRPr lang="x-none" altLang="en-US" dirty="0"/>
          </a:p>
        </p:txBody>
      </p:sp>
      <p:sp>
        <p:nvSpPr>
          <p:cNvPr id="26" name="✔️필요성 및 기대효과">
            <a:extLst>
              <a:ext uri="{FF2B5EF4-FFF2-40B4-BE49-F238E27FC236}">
                <a16:creationId xmlns:a16="http://schemas.microsoft.com/office/drawing/2014/main" id="{334C6360-98E4-C043-9CD2-EAB18918E817}"/>
              </a:ext>
            </a:extLst>
          </p:cNvPr>
          <p:cNvSpPr txBox="1"/>
          <p:nvPr/>
        </p:nvSpPr>
        <p:spPr>
          <a:xfrm>
            <a:off x="442125" y="1071551"/>
            <a:ext cx="1105429" cy="400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/>
            </a:lvl1pPr>
          </a:lstStyle>
          <a:p>
            <a:r>
              <a:rPr lang="en-US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[</a:t>
            </a:r>
            <a:r>
              <a:rPr lang="ko-KR" altLang="en-US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dirty="0" err="1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비평자</a:t>
            </a:r>
            <a:r>
              <a:rPr lang="ko-KR" altLang="en-US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]</a:t>
            </a:r>
            <a:endParaRPr dirty="0">
              <a:solidFill>
                <a:srgbClr val="2B2B2C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80D2C34B-0830-824F-B5D2-9729C81401E9}"/>
              </a:ext>
            </a:extLst>
          </p:cNvPr>
          <p:cNvGrpSpPr/>
          <p:nvPr/>
        </p:nvGrpSpPr>
        <p:grpSpPr>
          <a:xfrm>
            <a:off x="295989" y="176816"/>
            <a:ext cx="4792995" cy="646331"/>
            <a:chOff x="295989" y="176816"/>
            <a:chExt cx="4792995" cy="646331"/>
          </a:xfrm>
        </p:grpSpPr>
        <p:sp>
          <p:nvSpPr>
            <p:cNvPr id="9" name="01">
              <a:extLst>
                <a:ext uri="{FF2B5EF4-FFF2-40B4-BE49-F238E27FC236}">
                  <a16:creationId xmlns:a16="http://schemas.microsoft.com/office/drawing/2014/main" id="{20CCDA46-04D5-5344-A2EE-BA0A9B19B1F3}"/>
                </a:ext>
              </a:extLst>
            </p:cNvPr>
            <p:cNvSpPr txBox="1"/>
            <p:nvPr/>
          </p:nvSpPr>
          <p:spPr>
            <a:xfrm>
              <a:off x="295989" y="176816"/>
              <a:ext cx="300721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2800">
                  <a:latin typeface="Cafe24 Ohsquare"/>
                  <a:ea typeface="Cafe24 Ohsquare"/>
                  <a:cs typeface="Cafe24 Ohsquare"/>
                  <a:sym typeface="Cafe24 Ohsquare"/>
                </a:defRPr>
              </a:lvl1pPr>
            </a:lstStyle>
            <a:p>
              <a:r>
                <a:rPr lang="en-US" altLang="ko-KR" sz="3600" dirty="0">
                  <a:solidFill>
                    <a:srgbClr val="2B2B2C"/>
                  </a:solidFill>
                </a:rPr>
                <a:t>1</a:t>
              </a:r>
              <a:endParaRPr lang="en-US" sz="3600" dirty="0">
                <a:solidFill>
                  <a:srgbClr val="2B2B2C"/>
                </a:solidFill>
              </a:endParaRPr>
            </a:p>
          </p:txBody>
        </p:sp>
        <p:sp>
          <p:nvSpPr>
            <p:cNvPr id="10" name="TextBox 3">
              <a:extLst>
                <a:ext uri="{FF2B5EF4-FFF2-40B4-BE49-F238E27FC236}">
                  <a16:creationId xmlns:a16="http://schemas.microsoft.com/office/drawing/2014/main" id="{8325D729-7D30-4E42-B930-6E58E41119C6}"/>
                </a:ext>
              </a:extLst>
            </p:cNvPr>
            <p:cNvSpPr txBox="1"/>
            <p:nvPr/>
          </p:nvSpPr>
          <p:spPr>
            <a:xfrm>
              <a:off x="736172" y="208102"/>
              <a:ext cx="4352812" cy="52322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 anchor="ctr">
              <a:spAutoFit/>
            </a:bodyPr>
            <a:lstStyle>
              <a:lvl1pPr>
                <a:defRPr sz="2400">
                  <a:latin typeface="10X10"/>
                  <a:ea typeface="10X10"/>
                  <a:cs typeface="10X10"/>
                  <a:sym typeface="10X10"/>
                </a:defRPr>
              </a:lvl1pPr>
            </a:lstStyle>
            <a:p>
              <a:r>
                <a:rPr lang="ko-KR" altLang="en-US" sz="2800" dirty="0" err="1">
                  <a:solidFill>
                    <a:srgbClr val="2B2B2C"/>
                  </a:solidFill>
                </a:rPr>
                <a:t>비평자</a:t>
              </a:r>
              <a:endParaRPr lang="ko-KR" altLang="en-US" sz="2800" dirty="0">
                <a:solidFill>
                  <a:srgbClr val="2B2B2C"/>
                </a:solidFill>
              </a:endParaRPr>
            </a:p>
          </p:txBody>
        </p:sp>
      </p:grpSp>
      <p:sp>
        <p:nvSpPr>
          <p:cNvPr id="5" name="직사각형 4">
            <a:extLst>
              <a:ext uri="{FF2B5EF4-FFF2-40B4-BE49-F238E27FC236}">
                <a16:creationId xmlns:a16="http://schemas.microsoft.com/office/drawing/2014/main" id="{BCACA5D1-A939-EE46-BFBD-1EF94C27964F}"/>
              </a:ext>
            </a:extLst>
          </p:cNvPr>
          <p:cNvSpPr/>
          <p:nvPr/>
        </p:nvSpPr>
        <p:spPr>
          <a:xfrm>
            <a:off x="12543379" y="208102"/>
            <a:ext cx="3339966" cy="2820203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ore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맑은 고딕"/>
              </a:rPr>
              <a:t>다양한</a:t>
            </a:r>
            <a:r>
              <a: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맑은 고딕"/>
              </a:rPr>
              <a:t> 장르 데이터를 학습시켜야</a:t>
            </a: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맑은 고딕"/>
              </a:rPr>
              <a:t> </a:t>
            </a:r>
            <a:r>
              <a: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맑은 고딕"/>
              </a:rPr>
              <a:t>할 필요가 없다</a:t>
            </a:r>
            <a:r>
              <a:rPr kumimoji="0" lang="en-US" altLang="ko-KR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맑은 고딕"/>
              </a:rPr>
              <a:t>.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ko-KR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맑은 고딕"/>
              </a:rPr>
              <a:t>학습 시키는 것은 생성 모델의 의도에 부합하지 않음</a:t>
            </a:r>
            <a:endParaRPr kumimoji="0" lang="en-US" altLang="ko-KR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맑은 고딕"/>
            </a:endParaRPr>
          </a:p>
        </p:txBody>
      </p:sp>
      <p:pic>
        <p:nvPicPr>
          <p:cNvPr id="12" name="Picture 4" descr="체계">
            <a:extLst>
              <a:ext uri="{FF2B5EF4-FFF2-40B4-BE49-F238E27FC236}">
                <a16:creationId xmlns:a16="http://schemas.microsoft.com/office/drawing/2014/main" id="{0ACB3A68-FEEF-0242-B386-90F6F4C5B8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89" y="3347259"/>
            <a:ext cx="11433977" cy="3046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3A8958C1-1568-4E43-8F6A-8E8A6051AD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29815" y="176815"/>
            <a:ext cx="3842580" cy="30988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73AED6-D811-6944-B885-FF6B620EA32B}"/>
              </a:ext>
            </a:extLst>
          </p:cNvPr>
          <p:cNvSpPr txBox="1"/>
          <p:nvPr/>
        </p:nvSpPr>
        <p:spPr>
          <a:xfrm>
            <a:off x="7898908" y="126106"/>
            <a:ext cx="1770733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1" lang="ko-Kore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진짜는</a:t>
            </a:r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1,</a:t>
            </a:r>
            <a:r>
              <a:rPr kumimoji="1" lang="ko-KR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가짜는 </a:t>
            </a:r>
            <a:r>
              <a:rPr kumimoji="1"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0</a:t>
            </a:r>
            <a:endParaRPr kumimoji="1" lang="ko-Kore-KR" altLang="en-US" sz="1600" dirty="0" err="1">
              <a:solidFill>
                <a:schemeClr val="tx1">
                  <a:lumMod val="85000"/>
                  <a:lumOff val="1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1" name="구부러진 연결선[U] 10">
            <a:extLst>
              <a:ext uri="{FF2B5EF4-FFF2-40B4-BE49-F238E27FC236}">
                <a16:creationId xmlns:a16="http://schemas.microsoft.com/office/drawing/2014/main" id="{CA75F84B-7B7E-0C48-A607-BB4972498072}"/>
              </a:ext>
            </a:extLst>
          </p:cNvPr>
          <p:cNvCxnSpPr>
            <a:cxnSpLocks/>
            <a:endCxn id="3" idx="3"/>
          </p:cNvCxnSpPr>
          <p:nvPr/>
        </p:nvCxnSpPr>
        <p:spPr>
          <a:xfrm rot="16200000" flipV="1">
            <a:off x="9141057" y="2557582"/>
            <a:ext cx="2388557" cy="725880"/>
          </a:xfrm>
          <a:prstGeom prst="curvedConnector2">
            <a:avLst/>
          </a:prstGeom>
          <a:noFill/>
          <a:ln w="50800" cap="flat">
            <a:solidFill>
              <a:srgbClr val="21578B"/>
            </a:solidFill>
            <a:prstDash val="solid"/>
            <a:miter lim="8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16" name="오디오 15">
            <a:hlinkClick r:id="" action="ppaction://media"/>
            <a:extLst>
              <a:ext uri="{FF2B5EF4-FFF2-40B4-BE49-F238E27FC236}">
                <a16:creationId xmlns:a16="http://schemas.microsoft.com/office/drawing/2014/main" id="{3D93F630-47E2-C24D-A2CF-C87B12643B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94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7604"/>
    </mc:Choice>
    <mc:Fallback xmlns="">
      <p:transition advTm="776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836422-388E-5B44-B51A-410D92CB8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2072" y="986344"/>
            <a:ext cx="11356839" cy="5645030"/>
          </a:xfrm>
        </p:spPr>
        <p:txBody>
          <a:bodyPr>
            <a:noAutofit/>
          </a:bodyPr>
          <a:lstStyle/>
          <a:p>
            <a:r>
              <a:rPr kumimoji="1" lang="ko-KR" altLang="en-US" dirty="0"/>
              <a:t>데이터 생성이 주 목적인 생성 모델</a:t>
            </a:r>
            <a:endParaRPr kumimoji="1" lang="en-US" altLang="ko-KR" dirty="0"/>
          </a:p>
          <a:p>
            <a:r>
              <a:rPr kumimoji="1" lang="ko-KR" altLang="en-US" dirty="0"/>
              <a:t>생성 모델이 갖는 고질적인 문제는 성능 평가의 객관성 문제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생성한 이미지의 품질을 평가할 수 있는 객관적인 기준을 정하는 것이 매우 어려움</a:t>
            </a:r>
            <a:endParaRPr kumimoji="1" lang="en-US" altLang="ko-KR" dirty="0"/>
          </a:p>
          <a:p>
            <a:r>
              <a:rPr kumimoji="1" lang="ko-KR" altLang="en-US" dirty="0"/>
              <a:t>정성 평가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사람이 직접 평가</a:t>
            </a:r>
            <a:endParaRPr kumimoji="1" lang="en-US" altLang="ko-KR" dirty="0"/>
          </a:p>
          <a:p>
            <a:r>
              <a:rPr kumimoji="1" lang="ko-KR" altLang="en-US" dirty="0"/>
              <a:t>아마존 </a:t>
            </a:r>
            <a:r>
              <a:rPr kumimoji="1" lang="ko-KR" altLang="en-US" dirty="0" err="1"/>
              <a:t>메카니컬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터크를</a:t>
            </a:r>
            <a:r>
              <a:rPr kumimoji="1" lang="ko-KR" altLang="en-US" dirty="0"/>
              <a:t> 사용하여 사람이 직접 평가하는 방식 </a:t>
            </a:r>
            <a:r>
              <a:rPr kumimoji="1" lang="en-US" altLang="ko-KR" dirty="0"/>
              <a:t>:</a:t>
            </a:r>
            <a:r>
              <a:rPr kumimoji="1" lang="ko-KR" altLang="en-US" dirty="0"/>
              <a:t>  매우 주관적이고 일관된 평가가 어려우며 모델의 문제점을 파악하는 것이 어려움</a:t>
            </a:r>
            <a:endParaRPr kumimoji="1" lang="en-US" altLang="ko-KR" dirty="0"/>
          </a:p>
          <a:p>
            <a:r>
              <a:rPr kumimoji="1" lang="ko-KR" altLang="en-US" dirty="0"/>
              <a:t>학습된 </a:t>
            </a:r>
            <a:r>
              <a:rPr kumimoji="1" lang="ko-KR" altLang="en-US" dirty="0" err="1"/>
              <a:t>분류기를</a:t>
            </a:r>
            <a:r>
              <a:rPr kumimoji="1" lang="ko-KR" altLang="en-US" dirty="0"/>
              <a:t> 이용 </a:t>
            </a:r>
            <a:r>
              <a:rPr kumimoji="1" lang="en-US" altLang="ko-KR" dirty="0"/>
              <a:t>:</a:t>
            </a:r>
            <a:r>
              <a:rPr kumimoji="1" lang="ko-KR" altLang="en-US" dirty="0"/>
              <a:t> 기존 </a:t>
            </a:r>
            <a:r>
              <a:rPr kumimoji="1" lang="ko-KR" altLang="en-US" dirty="0" err="1"/>
              <a:t>뉴럴</a:t>
            </a:r>
            <a:r>
              <a:rPr kumimoji="1" lang="ko-KR" altLang="en-US" dirty="0"/>
              <a:t> 네트워크를 활용해 </a:t>
            </a:r>
            <a:r>
              <a:rPr kumimoji="1" lang="en-US" altLang="ko-KR" dirty="0"/>
              <a:t>label</a:t>
            </a:r>
            <a:r>
              <a:rPr kumimoji="1" lang="ko-KR" altLang="en-US" dirty="0"/>
              <a:t>이 있는 데이터 셋을 사전에 학습시켜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해당 분류기 모델에 새롭게 생성한 데이터를 넣어 분류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>
                <a:sym typeface="Wingdings" pitchFamily="2" charset="2"/>
              </a:rPr>
              <a:t></a:t>
            </a:r>
            <a:r>
              <a:rPr kumimoji="1" lang="ko-KR" altLang="en-US" dirty="0">
                <a:sym typeface="Wingdings" pitchFamily="2" charset="2"/>
              </a:rPr>
              <a:t> </a:t>
            </a:r>
            <a:r>
              <a:rPr kumimoji="1" lang="ko-KR" altLang="en-US" dirty="0" err="1">
                <a:sym typeface="Wingdings" pitchFamily="2" charset="2"/>
              </a:rPr>
              <a:t>비평자의</a:t>
            </a:r>
            <a:r>
              <a:rPr kumimoji="1" lang="ko-KR" altLang="en-US" dirty="0">
                <a:sym typeface="Wingdings" pitchFamily="2" charset="2"/>
              </a:rPr>
              <a:t> 작동 과정과 매우 유사</a:t>
            </a: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A7E710-B8FE-1B44-8933-BAF7313AA23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x-none" smtClean="0"/>
              <a:pPr/>
              <a:t>4</a:t>
            </a:fld>
            <a:endParaRPr lang="en-US" altLang="x-none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5F39066F-B2AC-D04E-B629-99F07142ADD1}"/>
              </a:ext>
            </a:extLst>
          </p:cNvPr>
          <p:cNvSpPr/>
          <p:nvPr/>
        </p:nvSpPr>
        <p:spPr>
          <a:xfrm>
            <a:off x="12723194" y="731322"/>
            <a:ext cx="3503596" cy="4885312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r>
              <a:rPr kumimoji="1"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비평자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자체를 검증하는 것이 매우 어려움</a:t>
            </a:r>
            <a:r>
              <a:rPr kumimoji="1"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생성물에 대해 판단할 수 있는 기준을 제시하고</a:t>
            </a:r>
            <a:endParaRPr kumimoji="1"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이에 부합함을 검증</a:t>
            </a:r>
            <a:endParaRPr kumimoji="1" lang="ko-Kore-KR" altLang="en-US" dirty="0">
              <a:solidFill>
                <a:schemeClr val="tx1">
                  <a:lumMod val="85000"/>
                  <a:lumOff val="1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ore-KR" dirty="0"/>
          </a:p>
          <a:p>
            <a:r>
              <a:rPr kumimoji="1" lang="ko-KR" altLang="en-US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비평자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자체를 검증하는 것이 매우 어려움</a:t>
            </a:r>
            <a:r>
              <a:rPr kumimoji="1"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생성물에 대해 판단할 수 있는 기준을 제시하고</a:t>
            </a:r>
            <a:endParaRPr kumimoji="1"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이에 부합함을 검증</a:t>
            </a:r>
            <a:endParaRPr kumimoji="1" lang="ko-Kore-KR" altLang="en-US" dirty="0">
              <a:solidFill>
                <a:schemeClr val="tx1">
                  <a:lumMod val="85000"/>
                  <a:lumOff val="1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US" altLang="ko-Kore-KR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DE10CB0A-78F5-A54C-9D55-022D68657727}"/>
              </a:ext>
            </a:extLst>
          </p:cNvPr>
          <p:cNvGrpSpPr/>
          <p:nvPr/>
        </p:nvGrpSpPr>
        <p:grpSpPr>
          <a:xfrm>
            <a:off x="295989" y="-7341"/>
            <a:ext cx="7602535" cy="954107"/>
            <a:chOff x="295989" y="-7341"/>
            <a:chExt cx="4792995" cy="954107"/>
          </a:xfrm>
        </p:grpSpPr>
        <p:sp>
          <p:nvSpPr>
            <p:cNvPr id="11" name="01">
              <a:extLst>
                <a:ext uri="{FF2B5EF4-FFF2-40B4-BE49-F238E27FC236}">
                  <a16:creationId xmlns:a16="http://schemas.microsoft.com/office/drawing/2014/main" id="{2FBD84B4-8C1D-7947-B4EF-1EFF08EDD970}"/>
                </a:ext>
              </a:extLst>
            </p:cNvPr>
            <p:cNvSpPr txBox="1"/>
            <p:nvPr/>
          </p:nvSpPr>
          <p:spPr>
            <a:xfrm>
              <a:off x="295989" y="176816"/>
              <a:ext cx="236077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2800">
                  <a:latin typeface="Cafe24 Ohsquare"/>
                  <a:ea typeface="Cafe24 Ohsquare"/>
                  <a:cs typeface="Cafe24 Ohsquare"/>
                  <a:sym typeface="Cafe24 Ohsquare"/>
                </a:defRPr>
              </a:lvl1pPr>
            </a:lstStyle>
            <a:p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</a:t>
              </a:r>
              <a:endParaRPr sz="3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TextBox 3">
              <a:extLst>
                <a:ext uri="{FF2B5EF4-FFF2-40B4-BE49-F238E27FC236}">
                  <a16:creationId xmlns:a16="http://schemas.microsoft.com/office/drawing/2014/main" id="{B4235144-9106-DF46-961F-1824652F399D}"/>
                </a:ext>
              </a:extLst>
            </p:cNvPr>
            <p:cNvSpPr txBox="1"/>
            <p:nvPr/>
          </p:nvSpPr>
          <p:spPr>
            <a:xfrm>
              <a:off x="736172" y="-7341"/>
              <a:ext cx="4352812" cy="95410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 anchor="ctr">
              <a:spAutoFit/>
            </a:bodyPr>
            <a:lstStyle>
              <a:lvl1pPr>
                <a:defRPr sz="2400">
                  <a:latin typeface="10X10"/>
                  <a:ea typeface="10X10"/>
                  <a:cs typeface="10X10"/>
                  <a:sym typeface="10X10"/>
                </a:defRPr>
              </a:lvl1pPr>
            </a:lstStyle>
            <a:p>
              <a:r>
                <a:rPr lang="ko-KR" altLang="en-US" sz="28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비평자의</a:t>
              </a: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정확도 검증 및 결과물 품질 검증</a:t>
              </a:r>
              <a:endParaRPr sz="2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B76F601F-5818-024C-ACCC-5F2DEFC2E3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942530"/>
      </p:ext>
    </p:extLst>
  </p:cSld>
  <p:clrMapOvr>
    <a:masterClrMapping/>
  </p:clrMapOvr>
  <p:transition spd="med" advTm="9221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EE11B95-09CF-1B43-B044-25C014FDB0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ko-Kore-KR" dirty="0"/>
              <a:t>“</a:t>
            </a:r>
            <a:r>
              <a:rPr kumimoji="1" lang="ko-Kore-KR" altLang="en-US" dirty="0"/>
              <a:t>그렇다면</a:t>
            </a:r>
            <a:r>
              <a:rPr kumimoji="1" lang="ko-KR" altLang="en-US" dirty="0"/>
              <a:t> 생성 모델 성능을 어떻게 평가할 것이냐</a:t>
            </a:r>
            <a:r>
              <a:rPr kumimoji="1" lang="en-US" altLang="ko-KR" dirty="0"/>
              <a:t>?”</a:t>
            </a:r>
          </a:p>
          <a:p>
            <a:pPr marL="0" indent="0">
              <a:buNone/>
            </a:pP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/>
              <a:t>객관성을 확보하기 위해 수치를 통해 정량적인 평가를 진행할 예정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en-US" altLang="ko-KR" dirty="0"/>
              <a:t>music 21</a:t>
            </a:r>
            <a:r>
              <a:rPr kumimoji="1" lang="ko-KR" altLang="en-US" dirty="0"/>
              <a:t> 모듈을 사용하여 음원에 대해 검증</a:t>
            </a: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20D5A1-9F28-D642-82C5-3DD75A1B64BB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x-none" smtClean="0"/>
              <a:pPr/>
              <a:t>5</a:t>
            </a:fld>
            <a:endParaRPr lang="en-US" altLang="x-none" dirty="0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3365B19C-26D4-944B-9647-23BA241FA569}"/>
              </a:ext>
            </a:extLst>
          </p:cNvPr>
          <p:cNvGrpSpPr/>
          <p:nvPr/>
        </p:nvGrpSpPr>
        <p:grpSpPr>
          <a:xfrm>
            <a:off x="295989" y="-7341"/>
            <a:ext cx="7602535" cy="954107"/>
            <a:chOff x="295989" y="-7341"/>
            <a:chExt cx="4792995" cy="954107"/>
          </a:xfrm>
        </p:grpSpPr>
        <p:sp>
          <p:nvSpPr>
            <p:cNvPr id="6" name="01">
              <a:extLst>
                <a:ext uri="{FF2B5EF4-FFF2-40B4-BE49-F238E27FC236}">
                  <a16:creationId xmlns:a16="http://schemas.microsoft.com/office/drawing/2014/main" id="{D3A86C46-6BFC-284F-9EF8-EB1F68DF9E86}"/>
                </a:ext>
              </a:extLst>
            </p:cNvPr>
            <p:cNvSpPr txBox="1"/>
            <p:nvPr/>
          </p:nvSpPr>
          <p:spPr>
            <a:xfrm>
              <a:off x="295989" y="176816"/>
              <a:ext cx="236077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2800">
                  <a:latin typeface="Cafe24 Ohsquare"/>
                  <a:ea typeface="Cafe24 Ohsquare"/>
                  <a:cs typeface="Cafe24 Ohsquare"/>
                  <a:sym typeface="Cafe24 Ohsquare"/>
                </a:defRPr>
              </a:lvl1pPr>
            </a:lstStyle>
            <a:p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</a:t>
              </a:r>
              <a:endParaRPr sz="3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" name="TextBox 3">
              <a:extLst>
                <a:ext uri="{FF2B5EF4-FFF2-40B4-BE49-F238E27FC236}">
                  <a16:creationId xmlns:a16="http://schemas.microsoft.com/office/drawing/2014/main" id="{0B241959-58A2-EA46-AC3A-6DBBE467F034}"/>
                </a:ext>
              </a:extLst>
            </p:cNvPr>
            <p:cNvSpPr txBox="1"/>
            <p:nvPr/>
          </p:nvSpPr>
          <p:spPr>
            <a:xfrm>
              <a:off x="736172" y="-7341"/>
              <a:ext cx="4352812" cy="95410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 anchor="ctr">
              <a:spAutoFit/>
            </a:bodyPr>
            <a:lstStyle>
              <a:lvl1pPr>
                <a:defRPr sz="2400">
                  <a:latin typeface="10X10"/>
                  <a:ea typeface="10X10"/>
                  <a:cs typeface="10X10"/>
                  <a:sym typeface="10X10"/>
                </a:defRPr>
              </a:lvl1pPr>
            </a:lstStyle>
            <a:p>
              <a:r>
                <a:rPr lang="ko-KR" altLang="en-US" sz="28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비평자의</a:t>
              </a: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정확도 검증 및 결과물 품질 검증</a:t>
              </a:r>
              <a:endParaRPr sz="2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C79CE9D5-E1F1-3B4C-9CCD-1ED68AE385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149163"/>
      </p:ext>
    </p:extLst>
  </p:cSld>
  <p:clrMapOvr>
    <a:masterClrMapping/>
  </p:clrMapOvr>
  <p:transition spd="med" advTm="2515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그룹 15">
            <a:extLst>
              <a:ext uri="{FF2B5EF4-FFF2-40B4-BE49-F238E27FC236}">
                <a16:creationId xmlns:a16="http://schemas.microsoft.com/office/drawing/2014/main" id="{6928926E-CF84-5B4B-B445-CA84C98F6427}"/>
              </a:ext>
            </a:extLst>
          </p:cNvPr>
          <p:cNvGrpSpPr/>
          <p:nvPr/>
        </p:nvGrpSpPr>
        <p:grpSpPr>
          <a:xfrm>
            <a:off x="295989" y="-7341"/>
            <a:ext cx="7602535" cy="954107"/>
            <a:chOff x="295989" y="-7341"/>
            <a:chExt cx="4792995" cy="954107"/>
          </a:xfrm>
        </p:grpSpPr>
        <p:sp>
          <p:nvSpPr>
            <p:cNvPr id="21" name="01">
              <a:extLst>
                <a:ext uri="{FF2B5EF4-FFF2-40B4-BE49-F238E27FC236}">
                  <a16:creationId xmlns:a16="http://schemas.microsoft.com/office/drawing/2014/main" id="{68AF0F57-6CBF-0A41-A5CA-DA958A097BA6}"/>
                </a:ext>
              </a:extLst>
            </p:cNvPr>
            <p:cNvSpPr txBox="1"/>
            <p:nvPr/>
          </p:nvSpPr>
          <p:spPr>
            <a:xfrm>
              <a:off x="295989" y="176816"/>
              <a:ext cx="236077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2800">
                  <a:latin typeface="Cafe24 Ohsquare"/>
                  <a:ea typeface="Cafe24 Ohsquare"/>
                  <a:cs typeface="Cafe24 Ohsquare"/>
                  <a:sym typeface="Cafe24 Ohsquare"/>
                </a:defRPr>
              </a:lvl1pPr>
            </a:lstStyle>
            <a:p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</a:t>
              </a:r>
              <a:endParaRPr sz="3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TextBox 3">
              <a:extLst>
                <a:ext uri="{FF2B5EF4-FFF2-40B4-BE49-F238E27FC236}">
                  <a16:creationId xmlns:a16="http://schemas.microsoft.com/office/drawing/2014/main" id="{23F49DF6-278D-8C44-8D0E-DB61F8741752}"/>
                </a:ext>
              </a:extLst>
            </p:cNvPr>
            <p:cNvSpPr txBox="1"/>
            <p:nvPr/>
          </p:nvSpPr>
          <p:spPr>
            <a:xfrm>
              <a:off x="736172" y="-7341"/>
              <a:ext cx="4352812" cy="95410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 anchor="ctr">
              <a:spAutoFit/>
            </a:bodyPr>
            <a:lstStyle>
              <a:lvl1pPr>
                <a:defRPr sz="2400">
                  <a:latin typeface="10X10"/>
                  <a:ea typeface="10X10"/>
                  <a:cs typeface="10X10"/>
                  <a:sym typeface="10X10"/>
                </a:defRPr>
              </a:lvl1pPr>
            </a:lstStyle>
            <a:p>
              <a:r>
                <a:rPr lang="ko-KR" altLang="en-US" sz="28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비평자의</a:t>
              </a: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정확도 검증 및 결과물 품질 검증</a:t>
              </a:r>
              <a:endParaRPr sz="2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F00A92C-76B4-C24E-90E2-AD3DAE3E7094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>
          <a:xfrm>
            <a:off x="11307313" y="6354375"/>
            <a:ext cx="494685" cy="276999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 lang="en-US" altLang="x-none" smtClean="0"/>
              <a:t>6</a:t>
            </a:fld>
            <a:r>
              <a:rPr lang="en-US" altLang="x-none" dirty="0"/>
              <a:t>/23</a:t>
            </a:r>
            <a:endParaRPr lang="x-none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0D3472-ADFB-8C46-B2E6-79C27E249CAF}"/>
              </a:ext>
            </a:extLst>
          </p:cNvPr>
          <p:cNvSpPr txBox="1"/>
          <p:nvPr/>
        </p:nvSpPr>
        <p:spPr>
          <a:xfrm>
            <a:off x="611384" y="1919454"/>
            <a:ext cx="10969232" cy="19389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트로트</a:t>
            </a:r>
            <a:r>
              <a:rPr lang="en-US" altLang="ko-KR" sz="2400" b="1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" altLang="ko-Kore-KR" sz="2400" b="1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Trot)</a:t>
            </a:r>
            <a:r>
              <a:rPr lang="en" altLang="ko-Kore-KR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또는 </a:t>
            </a:r>
            <a:r>
              <a:rPr lang="ko-KR" altLang="en-US" sz="2400" b="1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뽕짝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은 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  <a:hlinkClick r:id="rId5" tooltip="대한민국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대한민국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 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  <a:hlinkClick r:id="rId6" tooltip="음악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음악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 장르 중 하나로</a:t>
            </a:r>
            <a:r>
              <a:rPr lang="en-US" altLang="ko-KR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</a:p>
          <a:p>
            <a:pPr algn="ctr"/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정형화된 </a:t>
            </a:r>
            <a:r>
              <a:rPr lang="ko-KR" altLang="en-US" sz="2400" b="1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반복적인 리듬과 </a:t>
            </a:r>
            <a:r>
              <a:rPr lang="ko-KR" altLang="en-US" sz="2400" b="1" dirty="0" err="1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펜타토닉</a:t>
            </a:r>
            <a:r>
              <a:rPr lang="ko-KR" altLang="en-US" sz="2400" b="1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스케일* </a:t>
            </a:r>
            <a:r>
              <a:rPr lang="ko-KR" altLang="en-US" sz="2400" b="1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  <a:hlinkClick r:id="rId7" tooltip="음계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음계</a:t>
            </a:r>
            <a:r>
              <a:rPr lang="en-US" altLang="ko-KR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</a:p>
          <a:p>
            <a:pPr algn="ctr"/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그리고 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  <a:hlinkClick r:id="rId8" tooltip="한국 민요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한국 민요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영향을 받은 떠는 창법이 특징인 장르이다</a:t>
            </a:r>
            <a:r>
              <a:rPr lang="en-US" altLang="ko-KR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. </a:t>
            </a:r>
          </a:p>
          <a:p>
            <a:pPr algn="ctr"/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또한 트로트는 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  <a:hlinkClick r:id="rId9" tooltip="미합중국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미합중국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춤곡인 </a:t>
            </a:r>
            <a:r>
              <a:rPr lang="ko-KR" altLang="en-US" sz="2400" dirty="0" err="1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폭스트로트</a:t>
            </a:r>
            <a:r>
              <a:rPr lang="en-US" altLang="ko-KR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" altLang="ko-Kore-KR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Foxtrot)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 트로트의 어원이며</a:t>
            </a:r>
            <a:r>
              <a:rPr lang="en-US" altLang="ko-KR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</a:p>
          <a:p>
            <a:pPr algn="ctr"/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기존의 동양 전통 음악과 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  <a:hlinkClick r:id="rId9" tooltip="미합중국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미합중국</a:t>
            </a:r>
            <a:r>
              <a:rPr lang="en-US" altLang="ko-KR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 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  <a:hlinkClick r:id="rId10" tooltip="유럽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유럽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 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  <a:hlinkClick r:id="rId11" tooltip="국가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국가</a:t>
            </a:r>
            <a:r>
              <a:rPr lang="ko-KR" altLang="en-US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들의 다양한 음악들이 혼합하여 탄생했다</a:t>
            </a:r>
            <a:r>
              <a:rPr lang="en-US" altLang="ko-KR" sz="2400" dirty="0">
                <a:solidFill>
                  <a:srgbClr val="2B2B2C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.</a:t>
            </a:r>
            <a:endParaRPr kumimoji="1" lang="ko-Kore-KR" altLang="en-US" sz="2400" dirty="0" err="1">
              <a:solidFill>
                <a:srgbClr val="2B2B2C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6D7D08-C9FD-E142-9E33-762D5698A763}"/>
              </a:ext>
            </a:extLst>
          </p:cNvPr>
          <p:cNvSpPr txBox="1"/>
          <p:nvPr/>
        </p:nvSpPr>
        <p:spPr>
          <a:xfrm>
            <a:off x="974925" y="5217718"/>
            <a:ext cx="5760549" cy="923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1" lang="ko-Kore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*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ko-Kore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펜타토닉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스케일</a:t>
            </a:r>
            <a:endParaRPr kumimoji="1"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1"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넓은 의미에서 다섯 음으로 이루어진 스케일</a:t>
            </a:r>
            <a:endParaRPr kumimoji="1"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1"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좁은 의미에서</a:t>
            </a:r>
            <a:r>
              <a:rPr kumimoji="1"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장음계의 </a:t>
            </a:r>
            <a:r>
              <a:rPr kumimoji="1"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1,2,3,5,6</a:t>
            </a:r>
            <a:r>
              <a:rPr kumimoji="1"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음으로 이루어진 스케일</a:t>
            </a:r>
            <a:endParaRPr kumimoji="1"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3C23F53D-4F73-704E-8C74-2101DA5359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37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5402"/>
    </mc:Choice>
    <mc:Fallback xmlns="">
      <p:transition advTm="654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A7E710-B8FE-1B44-8933-BAF7313AA23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x-none" smtClean="0"/>
              <a:pPr/>
              <a:t>7</a:t>
            </a:fld>
            <a:endParaRPr lang="en-US" altLang="x-none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9C9EDFB-C0C9-DE49-BE12-955D7AB2AE51}"/>
              </a:ext>
            </a:extLst>
          </p:cNvPr>
          <p:cNvGrpSpPr/>
          <p:nvPr/>
        </p:nvGrpSpPr>
        <p:grpSpPr>
          <a:xfrm>
            <a:off x="295989" y="-7341"/>
            <a:ext cx="7602535" cy="954107"/>
            <a:chOff x="295989" y="-7341"/>
            <a:chExt cx="4792995" cy="954107"/>
          </a:xfrm>
        </p:grpSpPr>
        <p:sp>
          <p:nvSpPr>
            <p:cNvPr id="11" name="01">
              <a:extLst>
                <a:ext uri="{FF2B5EF4-FFF2-40B4-BE49-F238E27FC236}">
                  <a16:creationId xmlns:a16="http://schemas.microsoft.com/office/drawing/2014/main" id="{836B3605-ED76-484D-9B72-F75E9468EE38}"/>
                </a:ext>
              </a:extLst>
            </p:cNvPr>
            <p:cNvSpPr txBox="1"/>
            <p:nvPr/>
          </p:nvSpPr>
          <p:spPr>
            <a:xfrm>
              <a:off x="295989" y="176816"/>
              <a:ext cx="236077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2800">
                  <a:latin typeface="Cafe24 Ohsquare"/>
                  <a:ea typeface="Cafe24 Ohsquare"/>
                  <a:cs typeface="Cafe24 Ohsquare"/>
                  <a:sym typeface="Cafe24 Ohsquare"/>
                </a:defRPr>
              </a:lvl1pPr>
            </a:lstStyle>
            <a:p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</a:t>
              </a:r>
              <a:endParaRPr sz="3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TextBox 3">
              <a:extLst>
                <a:ext uri="{FF2B5EF4-FFF2-40B4-BE49-F238E27FC236}">
                  <a16:creationId xmlns:a16="http://schemas.microsoft.com/office/drawing/2014/main" id="{E63CD545-C649-AD4D-BF0C-6F2DDF58B06F}"/>
                </a:ext>
              </a:extLst>
            </p:cNvPr>
            <p:cNvSpPr txBox="1"/>
            <p:nvPr/>
          </p:nvSpPr>
          <p:spPr>
            <a:xfrm>
              <a:off x="736172" y="-7341"/>
              <a:ext cx="4352812" cy="95410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 anchor="ctr">
              <a:spAutoFit/>
            </a:bodyPr>
            <a:lstStyle>
              <a:lvl1pPr>
                <a:defRPr sz="2400">
                  <a:latin typeface="10X10"/>
                  <a:ea typeface="10X10"/>
                  <a:cs typeface="10X10"/>
                  <a:sym typeface="10X10"/>
                </a:defRPr>
              </a:lvl1pPr>
            </a:lstStyle>
            <a:p>
              <a:r>
                <a:rPr lang="ko-KR" altLang="en-US" sz="28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비평자의</a:t>
              </a: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정확도 검증 및 결과물 품질 검증</a:t>
              </a:r>
              <a:endParaRPr sz="2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pic>
        <p:nvPicPr>
          <p:cNvPr id="15" name="그림 14">
            <a:extLst>
              <a:ext uri="{FF2B5EF4-FFF2-40B4-BE49-F238E27FC236}">
                <a16:creationId xmlns:a16="http://schemas.microsoft.com/office/drawing/2014/main" id="{6DF7134B-C40B-AC4B-8AE7-257F976FEE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197" y="1030084"/>
            <a:ext cx="4176893" cy="426623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8789B25-A646-9A45-866A-0EC8B5E95E1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645" y="1030084"/>
            <a:ext cx="4176893" cy="432404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FD5FDE6-3D2C-7446-87E0-0ACD0D61C80B}"/>
              </a:ext>
            </a:extLst>
          </p:cNvPr>
          <p:cNvSpPr txBox="1"/>
          <p:nvPr/>
        </p:nvSpPr>
        <p:spPr>
          <a:xfrm>
            <a:off x="994197" y="6032919"/>
            <a:ext cx="417689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altLang="ko-Kore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F/F#, Bb/B, E, C, G</a:t>
            </a:r>
            <a:endParaRPr lang="ko-Kore-KR" altLang="en-US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344361C-3CB1-8A45-9790-553057C93698}"/>
              </a:ext>
            </a:extLst>
          </p:cNvPr>
          <p:cNvSpPr txBox="1"/>
          <p:nvPr/>
        </p:nvSpPr>
        <p:spPr>
          <a:xfrm>
            <a:off x="7411645" y="6032919"/>
            <a:ext cx="417689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altLang="ko-Kore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F/F#, Bb/B, C/C#, G/G</a:t>
            </a:r>
            <a:r>
              <a:rPr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#,</a:t>
            </a:r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E/Eb</a:t>
            </a:r>
            <a:endParaRPr lang="ko-Kore-KR" altLang="en-US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0BDA8E0-89F4-B647-A675-67290C9E6FC9}"/>
              </a:ext>
            </a:extLst>
          </p:cNvPr>
          <p:cNvSpPr txBox="1"/>
          <p:nvPr/>
        </p:nvSpPr>
        <p:spPr>
          <a:xfrm>
            <a:off x="994197" y="5538822"/>
            <a:ext cx="417689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＇</a:t>
            </a:r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사랑의 트위스트</a:t>
            </a:r>
            <a:r>
              <a:rPr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’</a:t>
            </a:r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음계 그래프</a:t>
            </a:r>
            <a:endParaRPr lang="ko-Kore-KR" altLang="en-US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125D9B-1395-8C4F-8C68-E62B329856FB}"/>
              </a:ext>
            </a:extLst>
          </p:cNvPr>
          <p:cNvSpPr txBox="1"/>
          <p:nvPr/>
        </p:nvSpPr>
        <p:spPr>
          <a:xfrm>
            <a:off x="7401006" y="5538822"/>
            <a:ext cx="4176893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algn="ctr"/>
            <a:r>
              <a:rPr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결과물 음계 그래프</a:t>
            </a:r>
            <a:endParaRPr lang="ko-Kore-KR" altLang="en-US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22" name="오디오 21">
            <a:hlinkClick r:id="" action="ppaction://media"/>
            <a:extLst>
              <a:ext uri="{FF2B5EF4-FFF2-40B4-BE49-F238E27FC236}">
                <a16:creationId xmlns:a16="http://schemas.microsoft.com/office/drawing/2014/main" id="{5043A0CF-2AD6-EF4D-AF21-CDCD7AAB81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207685"/>
      </p:ext>
    </p:extLst>
  </p:cSld>
  <p:clrMapOvr>
    <a:masterClrMapping/>
  </p:clrMapOvr>
  <p:transition spd="med" advTm="4398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A7E710-B8FE-1B44-8933-BAF7313AA23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x-none" smtClean="0"/>
              <a:pPr/>
              <a:t>8</a:t>
            </a:fld>
            <a:endParaRPr lang="en-US" altLang="x-none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93EBEB56-BBBB-A34D-AF29-4AB550FDD9A2}"/>
              </a:ext>
            </a:extLst>
          </p:cNvPr>
          <p:cNvSpPr/>
          <p:nvPr/>
        </p:nvSpPr>
        <p:spPr>
          <a:xfrm>
            <a:off x="12746782" y="972493"/>
            <a:ext cx="2383861" cy="2926080"/>
          </a:xfrm>
          <a:prstGeom prst="rect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r>
              <a:rPr kumimoji="1" lang="en-US" altLang="ko-KR" dirty="0"/>
              <a:t>&lt;</a:t>
            </a:r>
            <a:r>
              <a:rPr kumimoji="1" lang="ko-KR" altLang="en-US" dirty="0"/>
              <a:t>기계 학습을 이용한 내용 기반의 음악 장르 분류</a:t>
            </a:r>
            <a:r>
              <a:rPr kumimoji="1" lang="en-US" altLang="ko-KR" dirty="0"/>
              <a:t>&gt;</a:t>
            </a:r>
            <a:r>
              <a:rPr kumimoji="1" lang="ko-KR" altLang="en-US" dirty="0"/>
              <a:t> 논문에서</a:t>
            </a:r>
            <a:r>
              <a:rPr kumimoji="1" lang="en-US" altLang="ko-KR" dirty="0"/>
              <a:t>,</a:t>
            </a:r>
            <a:r>
              <a:rPr kumimoji="1" lang="ko-KR" altLang="en-US" dirty="0"/>
              <a:t> 장르 분류를 할 때 선택한 </a:t>
            </a:r>
            <a:r>
              <a:rPr kumimoji="1" lang="en-US" altLang="ko-KR" dirty="0"/>
              <a:t>feature set </a:t>
            </a:r>
            <a:r>
              <a:rPr kumimoji="1" lang="ko-Kore-KR" altLang="en-US" dirty="0"/>
              <a:t>항목을</a:t>
            </a:r>
            <a:r>
              <a:rPr kumimoji="1" lang="ko-KR" altLang="en-US" dirty="0"/>
              <a:t> 기준으로</a:t>
            </a:r>
            <a:r>
              <a:rPr kumimoji="1" lang="en-US" altLang="ko-KR" dirty="0"/>
              <a:t>,</a:t>
            </a:r>
            <a:r>
              <a:rPr kumimoji="1" lang="ko-KR" altLang="en-US" dirty="0"/>
              <a:t> 통계</a:t>
            </a:r>
            <a:endParaRPr kumimoji="1" lang="en-US" altLang="ko-KR" dirty="0"/>
          </a:p>
          <a:p>
            <a:endParaRPr kumimoji="1" lang="en-US" altLang="ko-KR" dirty="0"/>
          </a:p>
          <a:p>
            <a:r>
              <a:rPr kumimoji="1" lang="ko-KR" altLang="en-US" dirty="0"/>
              <a:t>통계에서 제시하는 범위 안에 들었다면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합격</a:t>
            </a:r>
            <a:endParaRPr kumimoji="1" lang="en-US" altLang="ko-KR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39C9EDFB-C0C9-DE49-BE12-955D7AB2AE51}"/>
              </a:ext>
            </a:extLst>
          </p:cNvPr>
          <p:cNvGrpSpPr/>
          <p:nvPr/>
        </p:nvGrpSpPr>
        <p:grpSpPr>
          <a:xfrm>
            <a:off x="295989" y="-7341"/>
            <a:ext cx="7602535" cy="954107"/>
            <a:chOff x="295989" y="-7341"/>
            <a:chExt cx="4792995" cy="954107"/>
          </a:xfrm>
        </p:grpSpPr>
        <p:sp>
          <p:nvSpPr>
            <p:cNvPr id="11" name="01">
              <a:extLst>
                <a:ext uri="{FF2B5EF4-FFF2-40B4-BE49-F238E27FC236}">
                  <a16:creationId xmlns:a16="http://schemas.microsoft.com/office/drawing/2014/main" id="{836B3605-ED76-484D-9B72-F75E9468EE38}"/>
                </a:ext>
              </a:extLst>
            </p:cNvPr>
            <p:cNvSpPr txBox="1"/>
            <p:nvPr/>
          </p:nvSpPr>
          <p:spPr>
            <a:xfrm>
              <a:off x="295989" y="176816"/>
              <a:ext cx="236077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2800">
                  <a:latin typeface="Cafe24 Ohsquare"/>
                  <a:ea typeface="Cafe24 Ohsquare"/>
                  <a:cs typeface="Cafe24 Ohsquare"/>
                  <a:sym typeface="Cafe24 Ohsquare"/>
                </a:defRPr>
              </a:lvl1pPr>
            </a:lstStyle>
            <a:p>
              <a:r>
                <a:rPr lang="en-US" altLang="ko-KR" sz="36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2</a:t>
              </a:r>
              <a:endParaRPr sz="36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2" name="TextBox 3">
              <a:extLst>
                <a:ext uri="{FF2B5EF4-FFF2-40B4-BE49-F238E27FC236}">
                  <a16:creationId xmlns:a16="http://schemas.microsoft.com/office/drawing/2014/main" id="{E63CD545-C649-AD4D-BF0C-6F2DDF58B06F}"/>
                </a:ext>
              </a:extLst>
            </p:cNvPr>
            <p:cNvSpPr txBox="1"/>
            <p:nvPr/>
          </p:nvSpPr>
          <p:spPr>
            <a:xfrm>
              <a:off x="736172" y="-7341"/>
              <a:ext cx="4352812" cy="95410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 anchor="ctr">
              <a:spAutoFit/>
            </a:bodyPr>
            <a:lstStyle>
              <a:lvl1pPr>
                <a:defRPr sz="2400">
                  <a:latin typeface="10X10"/>
                  <a:ea typeface="10X10"/>
                  <a:cs typeface="10X10"/>
                  <a:sym typeface="10X10"/>
                </a:defRPr>
              </a:lvl1pPr>
            </a:lstStyle>
            <a:p>
              <a:r>
                <a:rPr lang="ko-KR" altLang="en-US" sz="2800" dirty="0" err="1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비평자의</a:t>
              </a:r>
              <a:r>
                <a:rPr lang="ko-KR" altLang="en-US" sz="28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정확도 검증 및 결과물 품질 검증</a:t>
              </a:r>
              <a:endParaRPr sz="28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961C77F8-56FB-C745-91F4-2FB77C5F2461}"/>
              </a:ext>
            </a:extLst>
          </p:cNvPr>
          <p:cNvGrpSpPr/>
          <p:nvPr/>
        </p:nvGrpSpPr>
        <p:grpSpPr>
          <a:xfrm>
            <a:off x="1386189" y="1220249"/>
            <a:ext cx="6617880" cy="1935268"/>
            <a:chOff x="4446360" y="4023842"/>
            <a:chExt cx="6617880" cy="1935268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0BDA8E0-89F4-B647-A675-67290C9E6FC9}"/>
                </a:ext>
              </a:extLst>
            </p:cNvPr>
            <p:cNvSpPr txBox="1"/>
            <p:nvPr/>
          </p:nvSpPr>
          <p:spPr>
            <a:xfrm>
              <a:off x="5189909" y="4023842"/>
              <a:ext cx="4176893" cy="4616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algn="ctr"/>
              <a:r>
                <a:rPr lang="ko-Kore-KR" altLang="en-US" sz="2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상관</a:t>
              </a:r>
              <a:r>
                <a:rPr lang="ko-KR" altLang="en-US" sz="2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 계수</a:t>
              </a:r>
              <a:endParaRPr lang="ko-Kore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FF125D9B-1395-8C4F-8C68-E62B329856FB}"/>
                </a:ext>
              </a:extLst>
            </p:cNvPr>
            <p:cNvSpPr txBox="1"/>
            <p:nvPr/>
          </p:nvSpPr>
          <p:spPr>
            <a:xfrm>
              <a:off x="4446360" y="4758783"/>
              <a:ext cx="6617880" cy="12003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342900" indent="-342900">
                <a:buFontTx/>
                <a:buChar char="-"/>
              </a:pPr>
              <a:r>
                <a:rPr lang="ko-KR" altLang="en-US" sz="2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두 변수 사이의 연관성을 확률로 나타내는 값</a:t>
              </a:r>
              <a:endParaRPr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  <a:p>
              <a:pPr marL="342900" indent="-342900">
                <a:buFontTx/>
                <a:buChar char="-"/>
              </a:pPr>
              <a:r>
                <a:rPr lang="en-US" altLang="ko-KR" sz="2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1</a:t>
              </a:r>
              <a:r>
                <a:rPr lang="ko-KR" altLang="en-US" sz="2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에 가까울수록 두 변수의 관계는 연관성이 높다</a:t>
              </a:r>
              <a:endParaRPr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  <a:p>
              <a:pPr marL="342900" indent="-342900">
                <a:buFontTx/>
                <a:buChar char="-"/>
              </a:pPr>
              <a:r>
                <a:rPr lang="ko-KR" altLang="en-US" sz="2400" dirty="0">
                  <a:latin typeface="NanumSquare" panose="020B0600000101010101" pitchFamily="34" charset="-127"/>
                  <a:ea typeface="NanumSquare" panose="020B0600000101010101" pitchFamily="34" charset="-127"/>
                </a:rPr>
                <a:t>음악에서 음들 사이의 연관성을 표현</a:t>
              </a:r>
              <a:endParaRPr lang="ko-Kore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endParaRPr>
            </a:p>
          </p:txBody>
        </p:sp>
      </p:grp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22" name="차트 21">
                <a:extLst>
                  <a:ext uri="{FF2B5EF4-FFF2-40B4-BE49-F238E27FC236}">
                    <a16:creationId xmlns:a16="http://schemas.microsoft.com/office/drawing/2014/main" id="{312EA314-3666-304D-9522-42AA98214E06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338451359"/>
                  </p:ext>
                </p:extLst>
              </p:nvPr>
            </p:nvGraphicFramePr>
            <p:xfrm>
              <a:off x="747238" y="3428795"/>
              <a:ext cx="5061967" cy="3040380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5"/>
              </a:graphicData>
            </a:graphic>
          </p:graphicFrame>
        </mc:Choice>
        <mc:Fallback xmlns="">
          <p:pic>
            <p:nvPicPr>
              <p:cNvPr id="22" name="차트 21">
                <a:extLst>
                  <a:ext uri="{FF2B5EF4-FFF2-40B4-BE49-F238E27FC236}">
                    <a16:creationId xmlns:a16="http://schemas.microsoft.com/office/drawing/2014/main" id="{312EA314-3666-304D-9522-42AA98214E0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47238" y="3428795"/>
                <a:ext cx="5061967" cy="3040380"/>
              </a:xfrm>
              <a:prstGeom prst="rect">
                <a:avLst/>
              </a:prstGeom>
            </p:spPr>
          </p:pic>
        </mc:Fallback>
      </mc:AlternateContent>
      <p:pic>
        <p:nvPicPr>
          <p:cNvPr id="23" name="그림 22" descr="테이블이(가) 표시된 사진&#10;&#10;자동 생성된 설명">
            <a:extLst>
              <a:ext uri="{FF2B5EF4-FFF2-40B4-BE49-F238E27FC236}">
                <a16:creationId xmlns:a16="http://schemas.microsoft.com/office/drawing/2014/main" id="{930C042C-3295-204B-A802-2D372A523C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6307" y="972493"/>
            <a:ext cx="2373037" cy="573441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08C0099-48F2-CF46-9108-72509DA036DD}"/>
              </a:ext>
            </a:extLst>
          </p:cNvPr>
          <p:cNvSpPr txBox="1"/>
          <p:nvPr/>
        </p:nvSpPr>
        <p:spPr>
          <a:xfrm>
            <a:off x="6170961" y="3543300"/>
            <a:ext cx="2007920" cy="19389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algn="l"/>
            <a:r>
              <a:rPr kumimoji="1" lang="ko-Kore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평균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0.8503</a:t>
            </a:r>
          </a:p>
          <a:p>
            <a:pPr algn="l"/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최대 </a:t>
            </a:r>
            <a:r>
              <a:rPr kumimoji="1"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0.9549</a:t>
            </a:r>
          </a:p>
          <a:p>
            <a:pPr algn="l"/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최소 </a:t>
            </a:r>
            <a:r>
              <a:rPr kumimoji="1"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0.6049</a:t>
            </a:r>
          </a:p>
          <a:p>
            <a:pPr algn="l"/>
            <a:endParaRPr kumimoji="1" lang="en-US" altLang="ko-Kore-KR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algn="l"/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결과물 </a:t>
            </a:r>
            <a:r>
              <a:rPr kumimoji="1"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0.7248</a:t>
            </a:r>
            <a:endParaRPr kumimoji="1" lang="ko-Kore-KR" altLang="en-US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14" name="오디오 13">
            <a:hlinkClick r:id="" action="ppaction://media"/>
            <a:extLst>
              <a:ext uri="{FF2B5EF4-FFF2-40B4-BE49-F238E27FC236}">
                <a16:creationId xmlns:a16="http://schemas.microsoft.com/office/drawing/2014/main" id="{EE971906-649F-7A44-B6F3-813DD6AB69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525871"/>
      </p:ext>
    </p:extLst>
  </p:cSld>
  <p:clrMapOvr>
    <a:masterClrMapping/>
  </p:clrMapOvr>
  <p:transition spd="med" advTm="105054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4836422-388E-5B44-B51A-410D92CB8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48" y="1212970"/>
            <a:ext cx="11355649" cy="4385190"/>
          </a:xfrm>
        </p:spPr>
        <p:txBody>
          <a:bodyPr>
            <a:normAutofit/>
          </a:bodyPr>
          <a:lstStyle/>
          <a:p>
            <a:r>
              <a:rPr kumimoji="1" lang="ko-KR" altLang="en-US" dirty="0"/>
              <a:t>적대적 생성 신경망</a:t>
            </a:r>
            <a:r>
              <a:rPr kumimoji="1" lang="en-US" altLang="ko-KR" dirty="0"/>
              <a:t>(GAN)</a:t>
            </a:r>
            <a:r>
              <a:rPr kumimoji="1" lang="ko-KR" altLang="en-US" dirty="0"/>
              <a:t>은 진짜 데이터로만 구성된 훈련 데이터가 필요하다</a:t>
            </a:r>
            <a:endParaRPr kumimoji="1" lang="en-US" altLang="ko-KR" dirty="0"/>
          </a:p>
          <a:p>
            <a:pPr marL="0" indent="0">
              <a:buNone/>
            </a:pPr>
            <a:r>
              <a:rPr kumimoji="1" lang="ko-KR" altLang="en-US" dirty="0">
                <a:sym typeface="Wingdings" pitchFamily="2" charset="2"/>
              </a:rPr>
              <a:t>   </a:t>
            </a:r>
            <a:r>
              <a:rPr kumimoji="1" lang="en-US" altLang="ko-KR" dirty="0">
                <a:sym typeface="Wingdings" pitchFamily="2" charset="2"/>
              </a:rPr>
              <a:t></a:t>
            </a:r>
            <a:r>
              <a:rPr kumimoji="1" lang="ko-KR" altLang="en-US" dirty="0">
                <a:sym typeface="Wingdings" pitchFamily="2" charset="2"/>
              </a:rPr>
              <a:t> 다른 장르의 데이터를 주입할 필요가 없음</a:t>
            </a:r>
            <a:endParaRPr kumimoji="1" lang="en-US" altLang="ko-KR" dirty="0">
              <a:sym typeface="Wingdings" pitchFamily="2" charset="2"/>
            </a:endParaRPr>
          </a:p>
          <a:p>
            <a:pPr marL="0" indent="0">
              <a:buNone/>
            </a:pPr>
            <a:r>
              <a:rPr kumimoji="1" lang="ko-KR" altLang="en-US" dirty="0">
                <a:sym typeface="Wingdings" pitchFamily="2" charset="2"/>
              </a:rPr>
              <a:t>        가짜 데이터의 역할은 생성 데이터가 수행</a:t>
            </a:r>
            <a:endParaRPr kumimoji="1" lang="en-US" altLang="ko-KR" dirty="0"/>
          </a:p>
          <a:p>
            <a:r>
              <a:rPr kumimoji="1" lang="ko-KR" altLang="en-US" dirty="0"/>
              <a:t>전처리 과정 추가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mp3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midi</a:t>
            </a:r>
            <a:r>
              <a:rPr kumimoji="1" lang="ko-KR" altLang="en-US" dirty="0"/>
              <a:t>로 변환되는 과정에 차이가 발생</a:t>
            </a:r>
            <a:r>
              <a:rPr kumimoji="1" lang="en-US" altLang="ko-KR" dirty="0"/>
              <a:t>,</a:t>
            </a:r>
            <a:r>
              <a:rPr kumimoji="1" lang="ko-KR" altLang="en-US" dirty="0"/>
              <a:t> 차이를 </a:t>
            </a:r>
            <a:r>
              <a:rPr kumimoji="1" lang="ko-KR" altLang="en-US" dirty="0" err="1"/>
              <a:t>보정해주기</a:t>
            </a:r>
            <a:r>
              <a:rPr kumimoji="1" lang="ko-KR" altLang="en-US" dirty="0"/>
              <a:t> 위해 옥타브 조절해주어야 함</a:t>
            </a:r>
            <a:endParaRPr kumimoji="1" lang="en-US" altLang="ko-KR" dirty="0"/>
          </a:p>
          <a:p>
            <a:r>
              <a:rPr kumimoji="1" lang="ko-KR" altLang="en-US" dirty="0"/>
              <a:t>후처리 과정 추가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생성된 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원하는 악기로 악보가 연주되기 위해 악기가 요구하는 옥타브 범위로 </a:t>
            </a:r>
            <a:r>
              <a:rPr kumimoji="1" lang="ko-KR" altLang="en-US" dirty="0" err="1"/>
              <a:t>조정해야함</a:t>
            </a:r>
            <a:endParaRPr kumimoji="1" lang="en-US" altLang="ko-KR" dirty="0"/>
          </a:p>
          <a:p>
            <a:pPr marL="0" indent="0">
              <a:buNone/>
            </a:pPr>
            <a:endParaRPr kumimoji="1"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EA7E710-B8FE-1B44-8933-BAF7313AA239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US" altLang="x-none" smtClean="0"/>
              <a:pPr/>
              <a:t>9</a:t>
            </a:fld>
            <a:endParaRPr lang="en-US" altLang="x-none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DCDE7CD-F239-6A45-92AF-B15303291265}"/>
              </a:ext>
            </a:extLst>
          </p:cNvPr>
          <p:cNvGrpSpPr/>
          <p:nvPr/>
        </p:nvGrpSpPr>
        <p:grpSpPr>
          <a:xfrm>
            <a:off x="295989" y="176816"/>
            <a:ext cx="4792995" cy="646331"/>
            <a:chOff x="295989" y="176816"/>
            <a:chExt cx="4792995" cy="646331"/>
          </a:xfrm>
        </p:grpSpPr>
        <p:sp>
          <p:nvSpPr>
            <p:cNvPr id="8" name="01">
              <a:extLst>
                <a:ext uri="{FF2B5EF4-FFF2-40B4-BE49-F238E27FC236}">
                  <a16:creationId xmlns:a16="http://schemas.microsoft.com/office/drawing/2014/main" id="{8813636F-BFA9-EF41-9C9C-D7FF1845BB09}"/>
                </a:ext>
              </a:extLst>
            </p:cNvPr>
            <p:cNvSpPr txBox="1"/>
            <p:nvPr/>
          </p:nvSpPr>
          <p:spPr>
            <a:xfrm>
              <a:off x="295989" y="176816"/>
              <a:ext cx="387283" cy="646331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none" lIns="45719" rIns="45719">
              <a:spAutoFit/>
            </a:bodyPr>
            <a:lstStyle>
              <a:lvl1pPr>
                <a:defRPr sz="2800">
                  <a:latin typeface="Cafe24 Ohsquare"/>
                  <a:ea typeface="Cafe24 Ohsquare"/>
                  <a:cs typeface="Cafe24 Ohsquare"/>
                  <a:sym typeface="Cafe24 Ohsquare"/>
                </a:defRPr>
              </a:lvl1pPr>
            </a:lstStyle>
            <a:p>
              <a:r>
                <a:rPr lang="en-US" altLang="ko-KR" sz="3600" dirty="0">
                  <a:solidFill>
                    <a:srgbClr val="2B2B2C"/>
                  </a:solidFill>
                </a:rPr>
                <a:t>3</a:t>
              </a:r>
              <a:endParaRPr sz="3600" dirty="0">
                <a:solidFill>
                  <a:srgbClr val="2B2B2C"/>
                </a:solidFill>
              </a:endParaRPr>
            </a:p>
          </p:txBody>
        </p:sp>
        <p:sp>
          <p:nvSpPr>
            <p:cNvPr id="9" name="TextBox 3">
              <a:extLst>
                <a:ext uri="{FF2B5EF4-FFF2-40B4-BE49-F238E27FC236}">
                  <a16:creationId xmlns:a16="http://schemas.microsoft.com/office/drawing/2014/main" id="{AE250C24-9856-534F-8BB6-4DB405D3F878}"/>
                </a:ext>
              </a:extLst>
            </p:cNvPr>
            <p:cNvSpPr txBox="1"/>
            <p:nvPr/>
          </p:nvSpPr>
          <p:spPr>
            <a:xfrm>
              <a:off x="736172" y="208102"/>
              <a:ext cx="4352812" cy="523220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lIns="45719" rIns="45719" anchor="ctr">
              <a:spAutoFit/>
            </a:bodyPr>
            <a:lstStyle>
              <a:lvl1pPr>
                <a:defRPr sz="2400">
                  <a:latin typeface="10X10"/>
                  <a:ea typeface="10X10"/>
                  <a:cs typeface="10X10"/>
                  <a:sym typeface="10X10"/>
                </a:defRPr>
              </a:lvl1pPr>
            </a:lstStyle>
            <a:p>
              <a:r>
                <a:rPr lang="ko-KR" altLang="en-US" sz="2800" dirty="0">
                  <a:solidFill>
                    <a:srgbClr val="2B2B2C"/>
                  </a:solidFill>
                </a:rPr>
                <a:t>데이터 구성 방식</a:t>
              </a:r>
              <a:endParaRPr sz="2800" dirty="0">
                <a:solidFill>
                  <a:srgbClr val="2B2B2C"/>
                </a:solidFill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1C34535-FBDF-FD40-AC1E-9D614CCB3F3C}"/>
              </a:ext>
            </a:extLst>
          </p:cNvPr>
          <p:cNvSpPr txBox="1"/>
          <p:nvPr/>
        </p:nvSpPr>
        <p:spPr>
          <a:xfrm>
            <a:off x="1813618" y="6031211"/>
            <a:ext cx="3123610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algn="l"/>
            <a:r>
              <a:rPr kumimoji="1" lang="ko-Kore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사랑의배터리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mp3 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추출</a:t>
            </a:r>
            <a:endParaRPr kumimoji="1" lang="ko-Kore-KR" altLang="en-US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F93DB5-A55F-4040-8C9D-60B41CEAAD07}"/>
              </a:ext>
            </a:extLst>
          </p:cNvPr>
          <p:cNvSpPr txBox="1"/>
          <p:nvPr/>
        </p:nvSpPr>
        <p:spPr>
          <a:xfrm>
            <a:off x="6693116" y="6016585"/>
            <a:ext cx="4027704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algn="l"/>
            <a:r>
              <a:rPr kumimoji="1" lang="ko-Kore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사랑의배터리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kumimoji="1" lang="en-US" altLang="ko-KR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mp3-&gt;midi </a:t>
            </a:r>
            <a:r>
              <a:rPr kumimoji="1" lang="ko-KR" altLang="en-US" sz="2400" dirty="0">
                <a:latin typeface="NanumSquare" panose="020B0600000101010101" pitchFamily="34" charset="-127"/>
                <a:ea typeface="NanumSquare" panose="020B0600000101010101" pitchFamily="34" charset="-127"/>
              </a:rPr>
              <a:t>변환</a:t>
            </a:r>
            <a:endParaRPr kumimoji="1" lang="ko-Kore-KR" altLang="en-US" sz="2400" dirty="0"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28C6CDF5-827E-5D44-92FA-0B58642F8E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3300" y="5829300"/>
            <a:ext cx="812800" cy="812800"/>
          </a:xfrm>
          <a:prstGeom prst="rect">
            <a:avLst/>
          </a:prstGeom>
        </p:spPr>
      </p:pic>
      <p:sp>
        <p:nvSpPr>
          <p:cNvPr id="15" name="실행 단추: 소리[A] 14">
            <a:hlinkClick r:id="" action="ppaction://noaction" highlightClick="1">
              <a:snd r:embed="rId6" name="applause.wav"/>
            </a:hlinkClick>
            <a:extLst>
              <a:ext uri="{FF2B5EF4-FFF2-40B4-BE49-F238E27FC236}">
                <a16:creationId xmlns:a16="http://schemas.microsoft.com/office/drawing/2014/main" id="{9954DCC5-A543-1A45-A3E7-E61C80B58FBE}"/>
              </a:ext>
            </a:extLst>
          </p:cNvPr>
          <p:cNvSpPr/>
          <p:nvPr/>
        </p:nvSpPr>
        <p:spPr>
          <a:xfrm>
            <a:off x="2587336" y="4821382"/>
            <a:ext cx="1371600" cy="1085138"/>
          </a:xfrm>
          <a:prstGeom prst="actionButtonSound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맑은 고딕"/>
            </a:endParaRPr>
          </a:p>
        </p:txBody>
      </p:sp>
      <p:sp>
        <p:nvSpPr>
          <p:cNvPr id="16" name="실행 단추: 소리[A] 15">
            <a:hlinkClick r:id="" action="ppaction://noaction" highlightClick="1">
              <a:snd r:embed="rId6" name="applause.wav"/>
            </a:hlinkClick>
            <a:extLst>
              <a:ext uri="{FF2B5EF4-FFF2-40B4-BE49-F238E27FC236}">
                <a16:creationId xmlns:a16="http://schemas.microsoft.com/office/drawing/2014/main" id="{6E8CA89F-B0BF-AB41-BFC5-694AA1B38BCC}"/>
              </a:ext>
            </a:extLst>
          </p:cNvPr>
          <p:cNvSpPr/>
          <p:nvPr/>
        </p:nvSpPr>
        <p:spPr>
          <a:xfrm>
            <a:off x="8101445" y="4821382"/>
            <a:ext cx="1371600" cy="1085138"/>
          </a:xfrm>
          <a:prstGeom prst="actionButtonSound">
            <a:avLst/>
          </a:prstGeom>
          <a:solidFill>
            <a:srgbClr val="FFFFFF"/>
          </a:solidFill>
          <a:ln w="12700" cap="flat">
            <a:solidFill>
              <a:schemeClr val="accent1"/>
            </a:solidFill>
            <a:prstDash val="solid"/>
            <a:miter lim="8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ctr">
            <a:no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ko-Kore-KR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79835123"/>
      </p:ext>
    </p:extLst>
  </p:cSld>
  <p:clrMapOvr>
    <a:masterClrMapping/>
  </p:clrMapOvr>
  <p:transition spd="med" advTm="13796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2372" objId="2"/>
        <p14:pauseEvt time="69770" objId="2"/>
        <p14:playEvt time="78051" objId="6"/>
        <p14:pauseEvt time="93154" objId="6"/>
        <p14:stopEvt time="137961" objId="2"/>
        <p14:stopEvt time="137961" objId="6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8"/>
</p:tagLst>
</file>

<file path=ppt/theme/theme1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no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 dirty="0" smtClean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50800" cap="flat">
          <a:solidFill>
            <a:srgbClr val="21578B"/>
          </a:solidFill>
          <a:prstDash val="solid"/>
          <a:miter lim="800000"/>
          <a:tailEnd type="triangle"/>
        </a:ln>
        <a:effectLst/>
        <a:sp3d/>
      </a:spPr>
      <a:bodyPr/>
      <a:lstStyle/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algn="l">
          <a:defRPr sz="2400" dirty="0">
            <a:latin typeface="NanumSquare" panose="020B0600000101010101" pitchFamily="34" charset="-127"/>
            <a:ea typeface="NanumSquare" panose="020B0600000101010101" pitchFamily="34" charset="-127"/>
          </a:defRPr>
        </a:def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테마">
      <a:majorFont>
        <a:latin typeface="Helvetica"/>
        <a:ea typeface="Helvetica"/>
        <a:cs typeface="Helvetica"/>
      </a:majorFont>
      <a:minorFont>
        <a:latin typeface="맑은 고딕"/>
        <a:ea typeface="맑은 고딕"/>
        <a:cs typeface="맑은 고딕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맑은 고딕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2922</TotalTime>
  <Words>1632</Words>
  <Application>Microsoft Macintosh PowerPoint</Application>
  <PresentationFormat>와이드스크린</PresentationFormat>
  <Paragraphs>202</Paragraphs>
  <Slides>13</Slides>
  <Notes>13</Notes>
  <HiddenSlides>0</HiddenSlides>
  <MMClips>13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4" baseType="lpstr">
      <vt:lpstr>10X10</vt:lpstr>
      <vt:lpstr>Batang</vt:lpstr>
      <vt:lpstr>Cafe24 Ohsquare</vt:lpstr>
      <vt:lpstr>Gmarket Sans TTF</vt:lpstr>
      <vt:lpstr>GoyangDeogyang EB</vt:lpstr>
      <vt:lpstr>맑은 고딕</vt:lpstr>
      <vt:lpstr>NanumGothic</vt:lpstr>
      <vt:lpstr>NanumSquare</vt:lpstr>
      <vt:lpstr>Arial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subject/>
  <dc:creator/>
  <cp:keywords/>
  <dc:description/>
  <cp:lastModifiedBy>j20311@naver.com</cp:lastModifiedBy>
  <cp:revision>146</cp:revision>
  <dcterms:modified xsi:type="dcterms:W3CDTF">2020-10-15T00:58:46Z</dcterms:modified>
  <cp:category/>
</cp:coreProperties>
</file>